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89" r:id="rId5"/>
    <p:sldId id="290" r:id="rId6"/>
    <p:sldId id="291" r:id="rId7"/>
    <p:sldId id="292" r:id="rId8"/>
    <p:sldId id="295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4" r:id="rId18"/>
    <p:sldId id="305" r:id="rId19"/>
    <p:sldId id="306" r:id="rId20"/>
    <p:sldId id="307" r:id="rId21"/>
    <p:sldId id="308" r:id="rId22"/>
    <p:sldId id="285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8" y="1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atterns-wipe-635163.framer.app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73414" y="2676872"/>
            <a:ext cx="3445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Every Body</a:t>
            </a:r>
            <a:endParaRPr lang="ko-KR" altLang="en-US" sz="4800" b="1" spc="-3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50683" y="4729326"/>
            <a:ext cx="2090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16-6</a:t>
            </a:r>
            <a:r>
              <a:rPr lang="ko-KR" altLang="en-US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장수빈 </a:t>
            </a:r>
            <a:r>
              <a:rPr lang="ko-KR" altLang="en-US" sz="16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김태하</a:t>
            </a:r>
            <a:r>
              <a:rPr lang="ko-KR" altLang="en-US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이현승</a:t>
            </a:r>
            <a:endParaRPr lang="en-US" altLang="ko-KR" sz="1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김진호 김지훈 </a:t>
            </a:r>
            <a:r>
              <a:rPr lang="ko-KR" altLang="en-US" sz="16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임종혁</a:t>
            </a:r>
            <a:endParaRPr lang="ko-KR" altLang="en-US" sz="1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오픈소스 소프트웨어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[8]</a:t>
            </a:r>
            <a:endParaRPr lang="ko-KR" altLang="en-US" sz="12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023F-8483-4FFD-7944-9F3CB4684144}"/>
              </a:ext>
            </a:extLst>
          </p:cNvPr>
          <p:cNvSpPr txBox="1"/>
          <p:nvPr/>
        </p:nvSpPr>
        <p:spPr>
          <a:xfrm>
            <a:off x="5287932" y="4256415"/>
            <a:ext cx="1616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PT </a:t>
            </a:r>
            <a:r>
              <a:rPr lang="ko-KR" altLang="en-US" sz="20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관리 서비스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유사 서비스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5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유사 서비스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386271-E9CF-E810-3D87-46BFC8001E28}"/>
              </a:ext>
            </a:extLst>
          </p:cNvPr>
          <p:cNvGrpSpPr/>
          <p:nvPr/>
        </p:nvGrpSpPr>
        <p:grpSpPr>
          <a:xfrm>
            <a:off x="1503363" y="1613802"/>
            <a:ext cx="9185274" cy="3975732"/>
            <a:chOff x="1193156" y="1613802"/>
            <a:chExt cx="9185274" cy="39757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7BE7427-C143-ED02-0840-84EDF77ABDCE}"/>
                </a:ext>
              </a:extLst>
            </p:cNvPr>
            <p:cNvGrpSpPr/>
            <p:nvPr/>
          </p:nvGrpSpPr>
          <p:grpSpPr>
            <a:xfrm>
              <a:off x="1193156" y="1613802"/>
              <a:ext cx="3332480" cy="3975732"/>
              <a:chOff x="373710" y="1613802"/>
              <a:chExt cx="3332480" cy="3975732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314E8D7-0C84-4A65-9B23-D1A13628D52B}"/>
                  </a:ext>
                </a:extLst>
              </p:cNvPr>
              <p:cNvSpPr/>
              <p:nvPr/>
            </p:nvSpPr>
            <p:spPr>
              <a:xfrm>
                <a:off x="373710" y="1613802"/>
                <a:ext cx="3332480" cy="33324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B71A00-85F1-4713-9F2D-29E0732C8014}"/>
                  </a:ext>
                </a:extLst>
              </p:cNvPr>
              <p:cNvSpPr txBox="1"/>
              <p:nvPr/>
            </p:nvSpPr>
            <p:spPr>
              <a:xfrm>
                <a:off x="1423728" y="5189424"/>
                <a:ext cx="13035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rgbClr val="393939"/>
                    </a:solidFill>
                    <a:latin typeface="+mj-ea"/>
                    <a:ea typeface="+mj-ea"/>
                  </a:rPr>
                  <a:t>스마트 </a:t>
                </a:r>
                <a:r>
                  <a:rPr lang="ko-KR" altLang="en-US" sz="2000" spc="-150" dirty="0" err="1">
                    <a:solidFill>
                      <a:srgbClr val="393939"/>
                    </a:solidFill>
                    <a:latin typeface="+mj-ea"/>
                    <a:ea typeface="+mj-ea"/>
                  </a:rPr>
                  <a:t>홈트</a:t>
                </a:r>
                <a:endPara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19FE851-2551-F7E9-1A45-22B537FC18BC}"/>
                </a:ext>
              </a:extLst>
            </p:cNvPr>
            <p:cNvGrpSpPr/>
            <p:nvPr/>
          </p:nvGrpSpPr>
          <p:grpSpPr>
            <a:xfrm>
              <a:off x="7045950" y="1613802"/>
              <a:ext cx="3332480" cy="3975732"/>
              <a:chOff x="373710" y="1613802"/>
              <a:chExt cx="3332480" cy="397573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881A883-31EA-C758-550D-771C3B059967}"/>
                  </a:ext>
                </a:extLst>
              </p:cNvPr>
              <p:cNvSpPr/>
              <p:nvPr/>
            </p:nvSpPr>
            <p:spPr>
              <a:xfrm>
                <a:off x="373710" y="1613802"/>
                <a:ext cx="3332480" cy="33324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A2A2E7-BEC4-4D76-D599-22F6637BDAB0}"/>
                  </a:ext>
                </a:extLst>
              </p:cNvPr>
              <p:cNvSpPr txBox="1"/>
              <p:nvPr/>
            </p:nvSpPr>
            <p:spPr>
              <a:xfrm>
                <a:off x="1660974" y="5189424"/>
                <a:ext cx="8290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 err="1">
                    <a:solidFill>
                      <a:srgbClr val="393939"/>
                    </a:solidFill>
                    <a:latin typeface="+mj-ea"/>
                    <a:ea typeface="+mj-ea"/>
                  </a:rPr>
                  <a:t>하우핏</a:t>
                </a:r>
                <a:endPara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13" name="Picture 2" descr="스마트홈트">
              <a:extLst>
                <a:ext uri="{FF2B5EF4-FFF2-40B4-BE49-F238E27FC236}">
                  <a16:creationId xmlns:a16="http://schemas.microsoft.com/office/drawing/2014/main" id="{833355A1-47EC-7251-A009-B42C840F1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252" y="2552898"/>
              <a:ext cx="1454288" cy="145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7A6DFD1-656F-18CA-2932-6597AA11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110" y="2441725"/>
              <a:ext cx="1686160" cy="1676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76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유사 서비스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E45A6E-6986-490C-249D-195B761B709B}"/>
              </a:ext>
            </a:extLst>
          </p:cNvPr>
          <p:cNvGrpSpPr/>
          <p:nvPr/>
        </p:nvGrpSpPr>
        <p:grpSpPr>
          <a:xfrm>
            <a:off x="503592" y="1247282"/>
            <a:ext cx="7936004" cy="5160773"/>
            <a:chOff x="399062" y="1366552"/>
            <a:chExt cx="7936004" cy="516077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6CD122-35AA-4195-BFCD-BA4841A128B6}"/>
                </a:ext>
              </a:extLst>
            </p:cNvPr>
            <p:cNvSpPr/>
            <p:nvPr/>
          </p:nvSpPr>
          <p:spPr>
            <a:xfrm>
              <a:off x="399062" y="1529413"/>
              <a:ext cx="7936004" cy="49979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2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7E2C768B-31A2-EF9B-88B0-971ECEEFF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4638" y="1366552"/>
              <a:ext cx="7386686" cy="2714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FFE822-F455-74A0-3C5B-D3219B2374DA}"/>
              </a:ext>
            </a:extLst>
          </p:cNvPr>
          <p:cNvSpPr/>
          <p:nvPr/>
        </p:nvSpPr>
        <p:spPr>
          <a:xfrm>
            <a:off x="8915399" y="1410143"/>
            <a:ext cx="2498349" cy="1254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</a:t>
            </a:r>
            <a:r>
              <a:rPr lang="ko-KR" altLang="en-US" dirty="0" err="1"/>
              <a:t>일치율</a:t>
            </a:r>
            <a:r>
              <a:rPr lang="ko-KR" altLang="en-US" dirty="0"/>
              <a:t> 파악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66A610-80AC-86F6-C462-2B914F8B33AE}"/>
              </a:ext>
            </a:extLst>
          </p:cNvPr>
          <p:cNvSpPr/>
          <p:nvPr/>
        </p:nvSpPr>
        <p:spPr>
          <a:xfrm>
            <a:off x="8915400" y="5147737"/>
            <a:ext cx="2498348" cy="1254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소모 칼로리 파악</a:t>
            </a:r>
          </a:p>
        </p:txBody>
      </p:sp>
      <p:pic>
        <p:nvPicPr>
          <p:cNvPr id="12" name="Picture 2" descr="스마트홈트">
            <a:extLst>
              <a:ext uri="{FF2B5EF4-FFF2-40B4-BE49-F238E27FC236}">
                <a16:creationId xmlns:a16="http://schemas.microsoft.com/office/drawing/2014/main" id="{5741E0C3-B68D-B1E7-728C-A64A837A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30" y="3179242"/>
            <a:ext cx="1454288" cy="14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2D5CEC-93E0-7C64-B8DF-DFF9BADF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68" y="4038894"/>
            <a:ext cx="7386686" cy="2688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21403E-DCF3-BA59-DD62-411F885F54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05" y="3342633"/>
            <a:ext cx="911154" cy="16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유사 서비스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503591" y="1410143"/>
            <a:ext cx="4179437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스마트홈트">
            <a:extLst>
              <a:ext uri="{FF2B5EF4-FFF2-40B4-BE49-F238E27FC236}">
                <a16:creationId xmlns:a16="http://schemas.microsoft.com/office/drawing/2014/main" id="{F11D4055-D45F-9351-84EF-940A2AA2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99" y="2154965"/>
            <a:ext cx="1427724" cy="14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4650F6-61C6-D7E5-5BBF-4A1D2F50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1" y="4157055"/>
            <a:ext cx="1686160" cy="1676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208B11-9A06-0C70-4804-0FBEA56318F7}"/>
              </a:ext>
            </a:extLst>
          </p:cNvPr>
          <p:cNvSpPr txBox="1"/>
          <p:nvPr/>
        </p:nvSpPr>
        <p:spPr>
          <a:xfrm>
            <a:off x="2496420" y="3798646"/>
            <a:ext cx="2186609" cy="716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단순한 운동 동작의 </a:t>
            </a:r>
            <a:br>
              <a:rPr lang="en-US" altLang="ko-KR" sz="2000" b="1" dirty="0">
                <a:latin typeface="+mj-ea"/>
                <a:ea typeface="+mj-ea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일치율</a:t>
            </a:r>
            <a:r>
              <a:rPr lang="ko-KR" altLang="en-US" sz="2000" b="1" dirty="0">
                <a:latin typeface="+mj-ea"/>
                <a:ea typeface="+mj-ea"/>
              </a:rPr>
              <a:t>만 파악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64FB1-6D4D-CAA0-BCF6-4856F6275EB5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683029" y="4157055"/>
            <a:ext cx="69573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F30AFB-586A-784A-672E-7853895F9BA8}"/>
              </a:ext>
            </a:extLst>
          </p:cNvPr>
          <p:cNvGrpSpPr/>
          <p:nvPr/>
        </p:nvGrpSpPr>
        <p:grpSpPr>
          <a:xfrm>
            <a:off x="6425199" y="1751101"/>
            <a:ext cx="5263210" cy="4391272"/>
            <a:chOff x="6425199" y="1751101"/>
            <a:chExt cx="4159312" cy="363319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9A8C8B7-DC02-B47D-5F5E-936C7C417F5A}"/>
                </a:ext>
              </a:extLst>
            </p:cNvPr>
            <p:cNvGrpSpPr/>
            <p:nvPr/>
          </p:nvGrpSpPr>
          <p:grpSpPr>
            <a:xfrm>
              <a:off x="7726335" y="1751101"/>
              <a:ext cx="1295400" cy="1295400"/>
              <a:chOff x="8167687" y="1419225"/>
              <a:chExt cx="1295400" cy="1295400"/>
            </a:xfrm>
          </p:grpSpPr>
          <p:pic>
            <p:nvPicPr>
              <p:cNvPr id="25" name="Picture 8" descr="스마트 폰 - 무료 과학 기술개 아이콘">
                <a:extLst>
                  <a:ext uri="{FF2B5EF4-FFF2-40B4-BE49-F238E27FC236}">
                    <a16:creationId xmlns:a16="http://schemas.microsoft.com/office/drawing/2014/main" id="{ED1C55BC-F0FE-15D8-6C82-933410007A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7687" y="1419225"/>
                <a:ext cx="1295400" cy="1295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60C40B-1CD8-EC30-420B-8DDE6EB3E8A0}"/>
                  </a:ext>
                </a:extLst>
              </p:cNvPr>
              <p:cNvSpPr txBox="1"/>
              <p:nvPr/>
            </p:nvSpPr>
            <p:spPr>
              <a:xfrm>
                <a:off x="8517386" y="1799548"/>
                <a:ext cx="596000" cy="534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Every</a:t>
                </a:r>
              </a:p>
              <a:p>
                <a:r>
                  <a:rPr lang="en-US" altLang="ko-KR" b="1" dirty="0"/>
                  <a:t>Body</a:t>
                </a:r>
                <a:endParaRPr lang="ko-KR" altLang="en-US" b="1" dirty="0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DAA320-D6A5-0DFC-1C71-4FABE1AD23A1}"/>
                </a:ext>
              </a:extLst>
            </p:cNvPr>
            <p:cNvSpPr/>
            <p:nvPr/>
          </p:nvSpPr>
          <p:spPr>
            <a:xfrm>
              <a:off x="6425199" y="3509535"/>
              <a:ext cx="1807224" cy="882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+mj-ea"/>
                  <a:ea typeface="+mj-ea"/>
                </a:rPr>
                <a:t>동작</a:t>
              </a:r>
              <a:r>
                <a:rPr kumimoji="1" lang="ko-KR" altLang="en-US" dirty="0">
                  <a:latin typeface="+mj-ea"/>
                  <a:ea typeface="+mj-ea"/>
                </a:rPr>
                <a:t> </a:t>
              </a:r>
              <a:r>
                <a:rPr kumimoji="1" lang="ko-KR" altLang="en-US" dirty="0" err="1">
                  <a:latin typeface="+mj-ea"/>
                  <a:ea typeface="+mj-ea"/>
                </a:rPr>
                <a:t>일치율</a:t>
              </a:r>
              <a:r>
                <a:rPr kumimoji="1" lang="ko-KR" altLang="en-US" dirty="0">
                  <a:latin typeface="+mj-ea"/>
                  <a:ea typeface="+mj-ea"/>
                </a:rPr>
                <a:t> 파악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274CEC-DCC0-A583-4556-7380ACD50FAB}"/>
                </a:ext>
              </a:extLst>
            </p:cNvPr>
            <p:cNvSpPr/>
            <p:nvPr/>
          </p:nvSpPr>
          <p:spPr>
            <a:xfrm>
              <a:off x="8777287" y="3509534"/>
              <a:ext cx="1807224" cy="882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j-ea"/>
                  <a:ea typeface="+mj-ea"/>
                </a:rPr>
                <a:t>식단 관리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01BA0A-8172-EB22-FCF4-FA71E17A4988}"/>
                </a:ext>
              </a:extLst>
            </p:cNvPr>
            <p:cNvSpPr/>
            <p:nvPr/>
          </p:nvSpPr>
          <p:spPr>
            <a:xfrm>
              <a:off x="7284055" y="4593494"/>
              <a:ext cx="2179958" cy="7908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+mj-ea"/>
                  <a:ea typeface="+mj-ea"/>
                </a:rPr>
                <a:t>식단</a:t>
              </a:r>
              <a:r>
                <a:rPr kumimoji="1" lang="ko-KR" altLang="en-US" dirty="0">
                  <a:latin typeface="+mj-ea"/>
                  <a:ea typeface="+mj-ea"/>
                </a:rPr>
                <a:t> </a:t>
              </a:r>
              <a:r>
                <a:rPr kumimoji="1" lang="en-US" altLang="ko-KR" dirty="0">
                  <a:latin typeface="+mj-ea"/>
                  <a:ea typeface="+mj-ea"/>
                </a:rPr>
                <a:t>&amp;</a:t>
              </a:r>
              <a:r>
                <a:rPr kumimoji="1" lang="ko-KR" altLang="en-US" dirty="0">
                  <a:latin typeface="+mj-ea"/>
                  <a:ea typeface="+mj-ea"/>
                </a:rPr>
                <a:t> 운동 추천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cxnSp>
          <p:nvCxnSpPr>
            <p:cNvPr id="30" name="연결선: 꺾임 49">
              <a:extLst>
                <a:ext uri="{FF2B5EF4-FFF2-40B4-BE49-F238E27FC236}">
                  <a16:creationId xmlns:a16="http://schemas.microsoft.com/office/drawing/2014/main" id="{1BD2E33B-CBA6-0760-7066-2A040E02743F}"/>
                </a:ext>
              </a:extLst>
            </p:cNvPr>
            <p:cNvCxnSpPr>
              <a:stCxn id="25" idx="2"/>
              <a:endCxn id="27" idx="0"/>
            </p:cNvCxnSpPr>
            <p:nvPr/>
          </p:nvCxnSpPr>
          <p:spPr>
            <a:xfrm rot="5400000">
              <a:off x="7619906" y="2755406"/>
              <a:ext cx="463034" cy="1045224"/>
            </a:xfrm>
            <a:prstGeom prst="bent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51">
              <a:extLst>
                <a:ext uri="{FF2B5EF4-FFF2-40B4-BE49-F238E27FC236}">
                  <a16:creationId xmlns:a16="http://schemas.microsoft.com/office/drawing/2014/main" id="{047F9BC2-A7B5-53C2-0BE8-BA0D8E180CDF}"/>
                </a:ext>
              </a:extLst>
            </p:cNvPr>
            <p:cNvCxnSpPr>
              <a:stCxn id="25" idx="2"/>
              <a:endCxn id="28" idx="0"/>
            </p:cNvCxnSpPr>
            <p:nvPr/>
          </p:nvCxnSpPr>
          <p:spPr>
            <a:xfrm rot="16200000" flipH="1">
              <a:off x="8795951" y="2624585"/>
              <a:ext cx="463033" cy="1306864"/>
            </a:xfrm>
            <a:prstGeom prst="bent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55">
              <a:extLst>
                <a:ext uri="{FF2B5EF4-FFF2-40B4-BE49-F238E27FC236}">
                  <a16:creationId xmlns:a16="http://schemas.microsoft.com/office/drawing/2014/main" id="{770A8312-9AF1-D87B-184C-97C5DE10C0A4}"/>
                </a:ext>
              </a:extLst>
            </p:cNvPr>
            <p:cNvCxnSpPr>
              <a:stCxn id="25" idx="2"/>
              <a:endCxn id="29" idx="0"/>
            </p:cNvCxnSpPr>
            <p:nvPr/>
          </p:nvCxnSpPr>
          <p:spPr>
            <a:xfrm rot="5400000">
              <a:off x="7600539" y="3819997"/>
              <a:ext cx="1546993" cy="1"/>
            </a:xfrm>
            <a:prstGeom prst="bent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84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사용 오픈 소스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4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mediaPipe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6" y="3568148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21152" y="3890391"/>
            <a:ext cx="5213696" cy="2423369"/>
            <a:chOff x="4357687" y="3248025"/>
            <a:chExt cx="5715000" cy="25807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248025"/>
              <a:ext cx="571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▶ 라이센스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: </a:t>
              </a:r>
              <a:r>
                <a:rPr lang="fr-FR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Licence Apache License Version 2.0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57687" y="3938227"/>
              <a:ext cx="56380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구글에서 제공하는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AI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프레임워크로서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, </a:t>
              </a: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비디오형식 데이터를 이용한 다양한 비전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AI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기능을 </a:t>
              </a:r>
              <a:endParaRPr lang="en-US" altLang="ko-KR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파이프라인 형태로 손쉽게 사용할 수 있도록 제공된다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4ED934-33F2-9A7B-4D45-CA8BDA12BC1E}"/>
                </a:ext>
              </a:extLst>
            </p:cNvPr>
            <p:cNvSpPr txBox="1"/>
            <p:nvPr/>
          </p:nvSpPr>
          <p:spPr>
            <a:xfrm>
              <a:off x="4357687" y="5182426"/>
              <a:ext cx="4649221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기본적인 얼굴인식 이외에도 </a:t>
              </a:r>
              <a:endParaRPr lang="en-US" altLang="ko-KR" b="0" i="0" dirty="0">
                <a:solidFill>
                  <a:srgbClr val="24292F"/>
                </a:solidFill>
                <a:effectLst/>
                <a:latin typeface="-apple-system"/>
              </a:endParaRPr>
            </a:p>
            <a:p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Pose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인식 등 다양한 비전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AI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기능들이 제공</a:t>
              </a:r>
              <a:r>
                <a:rPr lang="ko-KR" altLang="en-US" dirty="0">
                  <a:solidFill>
                    <a:srgbClr val="24292F"/>
                  </a:solidFill>
                  <a:latin typeface="-apple-system"/>
                </a:rPr>
                <a:t>됨</a:t>
              </a:r>
              <a:endParaRPr lang="en-US" altLang="ko-KR" b="0" i="0" dirty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</p:grpSp>
      <p:pic>
        <p:nvPicPr>
          <p:cNvPr id="18" name="Picture 2" descr="MediaPipe">
            <a:extLst>
              <a:ext uri="{FF2B5EF4-FFF2-40B4-BE49-F238E27FC236}">
                <a16:creationId xmlns:a16="http://schemas.microsoft.com/office/drawing/2014/main" id="{9E68AEBD-0789-EB00-01CC-EB1565F9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71" y="2031061"/>
            <a:ext cx="3124200" cy="582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벽, 사람이(가) 표시된 사진&#10;&#10;자동 생성된 설명">
            <a:extLst>
              <a:ext uri="{FF2B5EF4-FFF2-40B4-BE49-F238E27FC236}">
                <a16:creationId xmlns:a16="http://schemas.microsoft.com/office/drawing/2014/main" id="{BABFDFAD-4F4B-4868-5389-EE3BB560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71" y="2827610"/>
            <a:ext cx="3810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5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openPose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6" y="3568148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12978" y="3985843"/>
            <a:ext cx="5245347" cy="1987355"/>
            <a:chOff x="4348727" y="3375560"/>
            <a:chExt cx="5749694" cy="26553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375560"/>
              <a:ext cx="5715000" cy="123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▶ 라이센스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:  ACADEMIC OR NON-PROFIT ORGANIZATION NONCOMMERCIAL RESEARCH USE ONLY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48727" y="5167360"/>
              <a:ext cx="5749694" cy="863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i="0" dirty="0">
                  <a:effectLst/>
                  <a:latin typeface="+mn-ea"/>
                </a:rPr>
                <a:t>▶ 오로지 카메라 한대로만 가지고 사람의 몸</a:t>
              </a:r>
              <a:r>
                <a:rPr lang="en-US" altLang="ko-KR" i="0" dirty="0">
                  <a:effectLst/>
                  <a:latin typeface="+mn-ea"/>
                </a:rPr>
                <a:t>, </a:t>
              </a:r>
              <a:r>
                <a:rPr lang="ko-KR" altLang="en-US" i="0" dirty="0">
                  <a:effectLst/>
                  <a:latin typeface="+mn-ea"/>
                </a:rPr>
                <a:t>얼굴</a:t>
              </a:r>
              <a:r>
                <a:rPr lang="en-US" altLang="ko-KR" i="0" dirty="0">
                  <a:effectLst/>
                  <a:latin typeface="+mn-ea"/>
                </a:rPr>
                <a:t>, </a:t>
              </a:r>
            </a:p>
            <a:p>
              <a:r>
                <a:rPr lang="ko-KR" altLang="en-US" i="0" dirty="0">
                  <a:effectLst/>
                  <a:latin typeface="+mn-ea"/>
                </a:rPr>
                <a:t>손가락마디를 정확하게 예측하는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ko-KR" altLang="en-US" i="0" dirty="0">
                  <a:effectLst/>
                  <a:latin typeface="+mn-ea"/>
                </a:rPr>
                <a:t>오픈소스 라이브러리</a:t>
              </a:r>
              <a:endParaRPr lang="en-US" altLang="ko-KR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2A97687A-8007-665B-6DBD-EF55A16C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87" y="1774135"/>
            <a:ext cx="2018169" cy="20181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벽, 실내, 사람, 사무실이(가) 표시된 사진&#10;&#10;자동 생성된 설명">
            <a:extLst>
              <a:ext uri="{FF2B5EF4-FFF2-40B4-BE49-F238E27FC236}">
                <a16:creationId xmlns:a16="http://schemas.microsoft.com/office/drawing/2014/main" id="{C7A5A36C-CD8C-7CD6-605C-80BDB1C4E9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9" y="4063478"/>
            <a:ext cx="3898084" cy="21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1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Talend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6" y="3568148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21152" y="3890390"/>
            <a:ext cx="5213697" cy="2503157"/>
            <a:chOff x="4357687" y="3248025"/>
            <a:chExt cx="5715000" cy="26077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248025"/>
              <a:ext cx="571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-apple-system"/>
                </a:rPr>
                <a:t>▶ 라이센스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: </a:t>
              </a:r>
              <a:r>
                <a:rPr lang="fr-FR" altLang="ko-KR" b="0" i="0" dirty="0">
                  <a:solidFill>
                    <a:srgbClr val="24292F"/>
                  </a:solidFill>
                  <a:effectLst/>
                  <a:latin typeface="-apple-system"/>
                </a:rPr>
                <a:t>Licence Apache License Version 2.0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70411" y="3953063"/>
              <a:ext cx="5594714" cy="961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Talend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는 오픈소스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ETL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데이터 통합 솔루션으로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, </a:t>
              </a: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데이터 통합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,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데이터 프로파일링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,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클라우드 통합 및 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빅데이터 등을 위한 개방형 </a:t>
              </a:r>
              <a:r>
                <a:rPr lang="ko-KR" altLang="en-US" b="0" i="0" dirty="0" err="1">
                  <a:solidFill>
                    <a:srgbClr val="24292F"/>
                  </a:solidFill>
                  <a:effectLst/>
                  <a:latin typeface="+mn-ea"/>
                </a:rPr>
                <a:t>아키텍쳐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4ED934-33F2-9A7B-4D45-CA8BDA12BC1E}"/>
                </a:ext>
              </a:extLst>
            </p:cNvPr>
            <p:cNvSpPr txBox="1"/>
            <p:nvPr/>
          </p:nvSpPr>
          <p:spPr>
            <a:xfrm>
              <a:off x="4396145" y="5182426"/>
              <a:ext cx="5104824" cy="673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0" i="0" dirty="0">
                  <a:effectLst/>
                  <a:latin typeface="+mn-ea"/>
                </a:rPr>
                <a:t> 운동 정보나 음식의 영양 정보를 </a:t>
              </a:r>
              <a:r>
                <a:rPr lang="ko-KR" altLang="en-US" b="0" i="0" dirty="0" err="1">
                  <a:effectLst/>
                  <a:latin typeface="+mn-ea"/>
                </a:rPr>
                <a:t>라지고</a:t>
              </a:r>
              <a:r>
                <a:rPr lang="ko-KR" altLang="en-US" b="0" i="0" dirty="0">
                  <a:effectLst/>
                  <a:latin typeface="+mn-ea"/>
                </a:rPr>
                <a:t> 있는 </a:t>
              </a:r>
              <a:endParaRPr lang="en-US" altLang="ko-KR" b="0" i="0" dirty="0">
                <a:effectLst/>
                <a:latin typeface="+mn-ea"/>
              </a:endParaRPr>
            </a:p>
            <a:p>
              <a:r>
                <a:rPr lang="ko-KR" altLang="en-US" b="0" i="0" dirty="0">
                  <a:effectLst/>
                  <a:latin typeface="+mn-ea"/>
                </a:rPr>
                <a:t>데이터 베이스 저장</a:t>
              </a:r>
              <a:r>
                <a:rPr lang="en-US" altLang="ko-KR" b="0" i="0" dirty="0">
                  <a:effectLst/>
                  <a:latin typeface="+mn-ea"/>
                </a:rPr>
                <a:t>,</a:t>
              </a:r>
              <a:r>
                <a:rPr lang="ko-KR" altLang="en-US" b="0" i="0" dirty="0">
                  <a:effectLst/>
                  <a:latin typeface="+mn-ea"/>
                </a:rPr>
                <a:t> 추출</a:t>
              </a:r>
              <a:endParaRPr lang="en-US" altLang="ko-KR" b="0" i="0" dirty="0">
                <a:solidFill>
                  <a:srgbClr val="24292F"/>
                </a:solidFill>
                <a:effectLst/>
                <a:latin typeface="-apple-system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0222A7-6A26-11D3-8A24-A49ADBDE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48" y="1863730"/>
            <a:ext cx="1647825" cy="1543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3CFF70-2D1B-FB2F-C25B-FE5505069ECF}"/>
              </a:ext>
            </a:extLst>
          </p:cNvPr>
          <p:cNvGrpSpPr/>
          <p:nvPr/>
        </p:nvGrpSpPr>
        <p:grpSpPr>
          <a:xfrm>
            <a:off x="1553993" y="4013162"/>
            <a:ext cx="3889135" cy="2354465"/>
            <a:chOff x="90487" y="3997725"/>
            <a:chExt cx="4946582" cy="3358535"/>
          </a:xfrm>
        </p:grpSpPr>
        <p:pic>
          <p:nvPicPr>
            <p:cNvPr id="9" name="Picture 2" descr="Talend Open Studio for Data Integration">
              <a:extLst>
                <a:ext uri="{FF2B5EF4-FFF2-40B4-BE49-F238E27FC236}">
                  <a16:creationId xmlns:a16="http://schemas.microsoft.com/office/drawing/2014/main" id="{CA729811-A0D0-746E-53AD-0748195E1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7" y="3997725"/>
              <a:ext cx="4172789" cy="2019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B5D24-D0DE-5C6C-2357-768699DBF399}"/>
                </a:ext>
              </a:extLst>
            </p:cNvPr>
            <p:cNvSpPr txBox="1"/>
            <p:nvPr/>
          </p:nvSpPr>
          <p:spPr>
            <a:xfrm>
              <a:off x="3138487" y="6829425"/>
              <a:ext cx="1898582" cy="526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GUI </a:t>
              </a:r>
              <a:r>
                <a:rPr lang="ko-KR" altLang="en-US" dirty="0">
                  <a:latin typeface="+mn-ea"/>
                </a:rPr>
                <a:t>환경 지원</a:t>
              </a:r>
            </a:p>
          </p:txBody>
        </p:sp>
        <p:cxnSp>
          <p:nvCxnSpPr>
            <p:cNvPr id="18" name="연결선: 꺾임 19">
              <a:extLst>
                <a:ext uri="{FF2B5EF4-FFF2-40B4-BE49-F238E27FC236}">
                  <a16:creationId xmlns:a16="http://schemas.microsoft.com/office/drawing/2014/main" id="{658E15BE-C763-5C99-C69B-BB2C9A30CEEB}"/>
                </a:ext>
              </a:extLst>
            </p:cNvPr>
            <p:cNvCxnSpPr>
              <a:stCxn id="13" idx="1"/>
              <a:endCxn id="9" idx="2"/>
            </p:cNvCxnSpPr>
            <p:nvPr/>
          </p:nvCxnSpPr>
          <p:spPr>
            <a:xfrm rot="10800000">
              <a:off x="2176881" y="6017356"/>
              <a:ext cx="961606" cy="1075488"/>
            </a:xfrm>
            <a:prstGeom prst="bentConnector2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336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Food Lens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6" y="3568148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11123" y="3890390"/>
            <a:ext cx="5223725" cy="2453849"/>
            <a:chOff x="4346694" y="3248025"/>
            <a:chExt cx="5725993" cy="2415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248025"/>
              <a:ext cx="5715000" cy="49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▶ 라이센스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: 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MIT License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46694" y="4058662"/>
              <a:ext cx="4955469" cy="863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▶ 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사용자로부터 사진 데이터를 입력 받으면 </a:t>
              </a:r>
              <a:endParaRPr lang="en-US" altLang="ko-KR" dirty="0">
                <a:solidFill>
                  <a:srgbClr val="24292F"/>
                </a:solidFill>
                <a:latin typeface="+mn-ea"/>
              </a:endParaRP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해당 사진의 음식 데이터를 보내주는 기능 수행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4ED934-33F2-9A7B-4D45-CA8BDA12BC1E}"/>
                </a:ext>
              </a:extLst>
            </p:cNvPr>
            <p:cNvSpPr txBox="1"/>
            <p:nvPr/>
          </p:nvSpPr>
          <p:spPr>
            <a:xfrm>
              <a:off x="4346694" y="5169663"/>
              <a:ext cx="4756913" cy="49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▶ 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데이터는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‘</a:t>
              </a:r>
              <a:r>
                <a:rPr lang="en-US" altLang="ko-KR" dirty="0" err="1">
                  <a:solidFill>
                    <a:srgbClr val="24292F"/>
                  </a:solidFill>
                  <a:latin typeface="+mn-ea"/>
                </a:rPr>
                <a:t>DoingLab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 DB’</a:t>
              </a:r>
              <a:r>
                <a:rPr lang="ko-KR" altLang="en-US" dirty="0" err="1">
                  <a:solidFill>
                    <a:srgbClr val="24292F"/>
                  </a:solidFill>
                  <a:latin typeface="+mn-ea"/>
                </a:rPr>
                <a:t>를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 기반으로 제공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9C817A-83A5-88D4-2D3B-DA2B989B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96" y="1793185"/>
            <a:ext cx="1581150" cy="123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 descr="사랑과선행, 사진촬영만으로 식단 영양소·칼로리 측정해주는 기술 특허 공개 - 머니투데이">
            <a:extLst>
              <a:ext uri="{FF2B5EF4-FFF2-40B4-BE49-F238E27FC236}">
                <a16:creationId xmlns:a16="http://schemas.microsoft.com/office/drawing/2014/main" id="{F961FA8A-895F-32CE-3142-45967A73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05" y="3366425"/>
            <a:ext cx="4343400" cy="3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5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Fitness-Calculator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6" y="3568148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21152" y="4380648"/>
            <a:ext cx="5213696" cy="1337906"/>
            <a:chOff x="4357687" y="3248025"/>
            <a:chExt cx="5715000" cy="1787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248025"/>
              <a:ext cx="5715000" cy="49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▶ 라이센스 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MIT License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57687" y="4172069"/>
              <a:ext cx="5407052" cy="863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▶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사용자의 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BMI, BMR, 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칼로리 필요량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,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 일일 에너지</a:t>
              </a:r>
              <a:endParaRPr lang="en-US" altLang="ko-KR" dirty="0">
                <a:solidFill>
                  <a:srgbClr val="24292F"/>
                </a:solidFill>
                <a:latin typeface="+mn-ea"/>
              </a:endParaRP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소비량 등을 계산해주는 오픈소스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E6AE6B4-6B6E-3DE5-84E9-B4690684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31" y="2914568"/>
            <a:ext cx="2413879" cy="1951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690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135058" cy="707886"/>
            <a:chOff x="294640" y="3596640"/>
            <a:chExt cx="213505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추진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442835" cy="707886"/>
            <a:chOff x="294640" y="3596640"/>
            <a:chExt cx="244283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794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128920" cy="707886"/>
            <a:chOff x="294640" y="3596640"/>
            <a:chExt cx="312892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480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유사 서비스 분석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FD65ED-BF88-A2D1-D742-44EE86AB0124}"/>
              </a:ext>
            </a:extLst>
          </p:cNvPr>
          <p:cNvGrpSpPr/>
          <p:nvPr/>
        </p:nvGrpSpPr>
        <p:grpSpPr>
          <a:xfrm>
            <a:off x="7384867" y="3799840"/>
            <a:ext cx="2750611" cy="707886"/>
            <a:chOff x="294640" y="3596640"/>
            <a:chExt cx="2750611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D933CC-7F00-DAF7-F3AB-0C069D3AFD26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C25369-53A7-5184-B9A9-13F94CD8BAC9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사용 오픈소스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F574D3-20EC-AA38-907E-B8A4DE035626}"/>
              </a:ext>
            </a:extLst>
          </p:cNvPr>
          <p:cNvGrpSpPr/>
          <p:nvPr/>
        </p:nvGrpSpPr>
        <p:grpSpPr>
          <a:xfrm>
            <a:off x="7384867" y="4790678"/>
            <a:ext cx="1487445" cy="707886"/>
            <a:chOff x="294640" y="3596640"/>
            <a:chExt cx="148744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583BA2-54F7-B4FA-9CF3-515DCF9353B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92A0C2-CA83-9C19-5067-CBDDC8EF5CF7}"/>
                </a:ext>
              </a:extLst>
            </p:cNvPr>
            <p:cNvSpPr txBox="1"/>
            <p:nvPr/>
          </p:nvSpPr>
          <p:spPr>
            <a:xfrm>
              <a:off x="943394" y="3688973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DFD</a:t>
              </a:r>
              <a:endParaRPr lang="ko-KR" altLang="en-US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 오픈소스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83985-9FCA-3D8B-35BB-66B2974266C2}"/>
              </a:ext>
            </a:extLst>
          </p:cNvPr>
          <p:cNvGrpSpPr/>
          <p:nvPr/>
        </p:nvGrpSpPr>
        <p:grpSpPr>
          <a:xfrm>
            <a:off x="6319522" y="1529413"/>
            <a:ext cx="5399744" cy="1502022"/>
            <a:chOff x="1584226" y="2010598"/>
            <a:chExt cx="9125148" cy="4286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11C489-A37B-A9FE-E608-E434C560D4E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/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6D588-B845-26DD-AE7E-C9DF99902279}"/>
                </a:ext>
              </a:extLst>
            </p:cNvPr>
            <p:cNvSpPr txBox="1"/>
            <p:nvPr/>
          </p:nvSpPr>
          <p:spPr>
            <a:xfrm>
              <a:off x="9410621" y="2964706"/>
              <a:ext cx="1298753" cy="333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sz="10000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82CF3D-F089-8CAC-5B1B-5971385A6B8A}"/>
              </a:ext>
            </a:extLst>
          </p:cNvPr>
          <p:cNvSpPr txBox="1"/>
          <p:nvPr/>
        </p:nvSpPr>
        <p:spPr>
          <a:xfrm>
            <a:off x="7180606" y="2185972"/>
            <a:ext cx="369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Recommenders</a:t>
            </a:r>
            <a:endParaRPr lang="ko-KR" altLang="en-US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2E07E-3CC5-2605-8742-74814763D004}"/>
              </a:ext>
            </a:extLst>
          </p:cNvPr>
          <p:cNvSpPr/>
          <p:nvPr/>
        </p:nvSpPr>
        <p:spPr>
          <a:xfrm>
            <a:off x="6176547" y="3540380"/>
            <a:ext cx="5616391" cy="296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238BAF-13F7-0D15-912F-69A90BED9FFA}"/>
              </a:ext>
            </a:extLst>
          </p:cNvPr>
          <p:cNvGrpSpPr/>
          <p:nvPr/>
        </p:nvGrpSpPr>
        <p:grpSpPr>
          <a:xfrm>
            <a:off x="6421152" y="4274473"/>
            <a:ext cx="5213696" cy="1494719"/>
            <a:chOff x="4357687" y="3248025"/>
            <a:chExt cx="5715000" cy="14415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37FADE-9AE8-73AD-51D0-5F22A46D3F8D}"/>
                </a:ext>
              </a:extLst>
            </p:cNvPr>
            <p:cNvSpPr txBox="1"/>
            <p:nvPr/>
          </p:nvSpPr>
          <p:spPr>
            <a:xfrm>
              <a:off x="4357687" y="3248025"/>
              <a:ext cx="5715000" cy="49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▶ 라이센스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:</a:t>
              </a:r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 </a:t>
              </a:r>
              <a:r>
                <a:rPr lang="en-US" altLang="ko-KR" b="0" i="0" dirty="0">
                  <a:solidFill>
                    <a:srgbClr val="24292F"/>
                  </a:solidFill>
                  <a:effectLst/>
                  <a:latin typeface="+mn-ea"/>
                </a:rPr>
                <a:t>MIT </a:t>
              </a:r>
              <a:r>
                <a:rPr lang="en-US" altLang="ko-KR" b="0" i="0" dirty="0" err="1">
                  <a:solidFill>
                    <a:srgbClr val="24292F"/>
                  </a:solidFill>
                  <a:effectLst/>
                  <a:latin typeface="+mn-ea"/>
                </a:rPr>
                <a:t>LIcense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C7874-0AA5-E950-B7CB-BFDBD7644C94}"/>
                </a:ext>
              </a:extLst>
            </p:cNvPr>
            <p:cNvSpPr txBox="1"/>
            <p:nvPr/>
          </p:nvSpPr>
          <p:spPr>
            <a:xfrm>
              <a:off x="4367124" y="3825989"/>
              <a:ext cx="5143694" cy="863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0" i="0" dirty="0">
                  <a:effectLst/>
                  <a:latin typeface="+mn-ea"/>
                </a:rPr>
                <a:t>▶ </a:t>
              </a:r>
              <a:r>
                <a:rPr lang="en-US" altLang="ko-KR" b="0" i="0" dirty="0">
                  <a:effectLst/>
                  <a:latin typeface="+mn-ea"/>
                </a:rPr>
                <a:t>M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icrosoft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사의 추천 오픈소스로</a:t>
              </a:r>
              <a:r>
                <a:rPr lang="en-US" altLang="ko-KR" dirty="0">
                  <a:solidFill>
                    <a:srgbClr val="24292F"/>
                  </a:solidFill>
                  <a:latin typeface="+mn-ea"/>
                </a:rPr>
                <a:t>,</a:t>
              </a:r>
              <a:r>
                <a:rPr lang="ko-KR" altLang="en-US" dirty="0">
                  <a:solidFill>
                    <a:srgbClr val="24292F"/>
                  </a:solidFill>
                  <a:latin typeface="+mn-ea"/>
                </a:rPr>
                <a:t> 내부 탑재된 </a:t>
              </a:r>
              <a:endParaRPr lang="en-US" altLang="ko-KR" dirty="0">
                <a:solidFill>
                  <a:srgbClr val="24292F"/>
                </a:solidFill>
                <a:latin typeface="+mn-ea"/>
              </a:endParaRPr>
            </a:p>
            <a:p>
              <a:r>
                <a:rPr lang="ko-KR" altLang="en-US" b="0" i="0" dirty="0">
                  <a:solidFill>
                    <a:srgbClr val="24292F"/>
                  </a:solidFill>
                  <a:effectLst/>
                  <a:latin typeface="+mn-ea"/>
                </a:rPr>
                <a:t>알고리즘을 통해 유저에게 추천해주는 오픈소스</a:t>
              </a:r>
              <a:endParaRPr lang="en-US" altLang="ko-KR" b="0" i="0" dirty="0">
                <a:solidFill>
                  <a:srgbClr val="24292F"/>
                </a:solidFill>
                <a:effectLst/>
                <a:latin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61C3F9D-FB50-2ECB-2394-C820B14F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59" y="3100676"/>
            <a:ext cx="2342423" cy="18553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15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DFD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1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FD_오픈소스">
            <a:extLst>
              <a:ext uri="{FF2B5EF4-FFF2-40B4-BE49-F238E27FC236}">
                <a16:creationId xmlns:a16="http://schemas.microsoft.com/office/drawing/2014/main" id="{B0819A31-250A-72E5-2CD3-23621BF6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32" y="536738"/>
            <a:ext cx="10283936" cy="578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2723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i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추진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23757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추진 배경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BE0D82C7-02F5-BE54-15DE-E22FCA0A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2" y="1495425"/>
            <a:ext cx="6159948" cy="4312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0DFFE9-1A72-06A5-7BE3-011A45E5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508" y="1309522"/>
            <a:ext cx="4152900" cy="1114425"/>
          </a:xfrm>
          <a:prstGeom prst="rect">
            <a:avLst/>
          </a:prstGeom>
        </p:spPr>
      </p:pic>
      <p:pic>
        <p:nvPicPr>
          <p:cNvPr id="8" name="Picture 2" descr="빡빡이 아저씨'의 피지컬갤러리 &lt; 엔터테인먼트 &lt; 소셜 &lt; 기사본문 - 뉴스로드">
            <a:extLst>
              <a:ext uri="{FF2B5EF4-FFF2-40B4-BE49-F238E27FC236}">
                <a16:creationId xmlns:a16="http://schemas.microsoft.com/office/drawing/2014/main" id="{76E5E2A0-8A65-470C-3121-13D6D6ED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76" y="2409850"/>
            <a:ext cx="3992002" cy="11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헬스장 PT중 부상, 헬스장 손해배상책임">
            <a:extLst>
              <a:ext uri="{FF2B5EF4-FFF2-40B4-BE49-F238E27FC236}">
                <a16:creationId xmlns:a16="http://schemas.microsoft.com/office/drawing/2014/main" id="{C23E9957-BEBB-5FCE-398B-D6C4BDC5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43" y="4135729"/>
            <a:ext cx="2923553" cy="1949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23757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추진 배경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DBC3F5D-FB0D-A503-FA07-F29C634EC7F4}"/>
              </a:ext>
            </a:extLst>
          </p:cNvPr>
          <p:cNvGrpSpPr/>
          <p:nvPr/>
        </p:nvGrpSpPr>
        <p:grpSpPr>
          <a:xfrm>
            <a:off x="1141861" y="1359342"/>
            <a:ext cx="9908277" cy="4995601"/>
            <a:chOff x="408884" y="1359342"/>
            <a:chExt cx="9908277" cy="4995601"/>
          </a:xfrm>
        </p:grpSpPr>
        <p:pic>
          <p:nvPicPr>
            <p:cNvPr id="27" name="Picture 4" descr="5 Reasons You Can't Stick With an Exercise Routine | Fitness | MyFitnessPal">
              <a:extLst>
                <a:ext uri="{FF2B5EF4-FFF2-40B4-BE49-F238E27FC236}">
                  <a16:creationId xmlns:a16="http://schemas.microsoft.com/office/drawing/2014/main" id="{E81686CD-D722-AA53-C6C0-AA71B107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750" y="1461887"/>
              <a:ext cx="2215874" cy="16619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B612E7-E1FC-FECC-70DE-AC602AAF8555}"/>
                </a:ext>
              </a:extLst>
            </p:cNvPr>
            <p:cNvGrpSpPr/>
            <p:nvPr/>
          </p:nvGrpSpPr>
          <p:grpSpPr>
            <a:xfrm>
              <a:off x="637915" y="1359342"/>
              <a:ext cx="2165866" cy="1661905"/>
              <a:chOff x="776287" y="2028825"/>
              <a:chExt cx="2447925" cy="2447925"/>
            </a:xfrm>
          </p:grpSpPr>
          <p:pic>
            <p:nvPicPr>
              <p:cNvPr id="29" name="Picture 8" descr="아령 일러스트와 함께 운동을하는 남자 | 프리미엄 벡터">
                <a:extLst>
                  <a:ext uri="{FF2B5EF4-FFF2-40B4-BE49-F238E27FC236}">
                    <a16:creationId xmlns:a16="http://schemas.microsoft.com/office/drawing/2014/main" id="{9ADFF59B-9B74-8250-CD09-FCB79A50E8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87" y="2028825"/>
                <a:ext cx="2447925" cy="244792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4690F-C5D8-5FDD-24EC-F95245F03CEB}"/>
                  </a:ext>
                </a:extLst>
              </p:cNvPr>
              <p:cNvSpPr txBox="1"/>
              <p:nvPr/>
            </p:nvSpPr>
            <p:spPr>
              <a:xfrm rot="1310370">
                <a:off x="2189241" y="2462106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p:grpSp>
        <p:pic>
          <p:nvPicPr>
            <p:cNvPr id="31" name="Picture 10" descr="단백질을 충분히 먹지 않을 때, 일어나는 변화 4 - 코메디닷컴">
              <a:extLst>
                <a:ext uri="{FF2B5EF4-FFF2-40B4-BE49-F238E27FC236}">
                  <a16:creationId xmlns:a16="http://schemas.microsoft.com/office/drawing/2014/main" id="{311400DE-2CCC-E4B0-6685-BC73AE1A2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104" y="1418731"/>
              <a:ext cx="2233326" cy="170506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F08CDE8-0E79-2A42-0BEE-5E2506EFE8A0}"/>
                </a:ext>
              </a:extLst>
            </p:cNvPr>
            <p:cNvSpPr/>
            <p:nvPr/>
          </p:nvSpPr>
          <p:spPr>
            <a:xfrm>
              <a:off x="3859660" y="3321531"/>
              <a:ext cx="2623929" cy="357809"/>
            </a:xfrm>
            <a:custGeom>
              <a:avLst/>
              <a:gdLst>
                <a:gd name="connsiteX0" fmla="*/ 0 w 2623929"/>
                <a:gd name="connsiteY0" fmla="*/ 0 h 357809"/>
                <a:gd name="connsiteX1" fmla="*/ 472307 w 2623929"/>
                <a:gd name="connsiteY1" fmla="*/ 0 h 357809"/>
                <a:gd name="connsiteX2" fmla="*/ 918375 w 2623929"/>
                <a:gd name="connsiteY2" fmla="*/ 0 h 357809"/>
                <a:gd name="connsiteX3" fmla="*/ 1495640 w 2623929"/>
                <a:gd name="connsiteY3" fmla="*/ 0 h 357809"/>
                <a:gd name="connsiteX4" fmla="*/ 2020425 w 2623929"/>
                <a:gd name="connsiteY4" fmla="*/ 0 h 357809"/>
                <a:gd name="connsiteX5" fmla="*/ 2623929 w 2623929"/>
                <a:gd name="connsiteY5" fmla="*/ 0 h 357809"/>
                <a:gd name="connsiteX6" fmla="*/ 2623929 w 2623929"/>
                <a:gd name="connsiteY6" fmla="*/ 357809 h 357809"/>
                <a:gd name="connsiteX7" fmla="*/ 2125382 w 2623929"/>
                <a:gd name="connsiteY7" fmla="*/ 357809 h 357809"/>
                <a:gd name="connsiteX8" fmla="*/ 1653075 w 2623929"/>
                <a:gd name="connsiteY8" fmla="*/ 357809 h 357809"/>
                <a:gd name="connsiteX9" fmla="*/ 1207007 w 2623929"/>
                <a:gd name="connsiteY9" fmla="*/ 357809 h 357809"/>
                <a:gd name="connsiteX10" fmla="*/ 734700 w 2623929"/>
                <a:gd name="connsiteY10" fmla="*/ 357809 h 357809"/>
                <a:gd name="connsiteX11" fmla="*/ 0 w 2623929"/>
                <a:gd name="connsiteY11" fmla="*/ 357809 h 357809"/>
                <a:gd name="connsiteX12" fmla="*/ 0 w 2623929"/>
                <a:gd name="connsiteY1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3929" h="357809" fill="none" extrusionOk="0">
                  <a:moveTo>
                    <a:pt x="0" y="0"/>
                  </a:moveTo>
                  <a:cubicBezTo>
                    <a:pt x="186495" y="-35126"/>
                    <a:pt x="355193" y="13174"/>
                    <a:pt x="472307" y="0"/>
                  </a:cubicBezTo>
                  <a:cubicBezTo>
                    <a:pt x="589421" y="-13174"/>
                    <a:pt x="731848" y="32391"/>
                    <a:pt x="918375" y="0"/>
                  </a:cubicBezTo>
                  <a:cubicBezTo>
                    <a:pt x="1104902" y="-32391"/>
                    <a:pt x="1294338" y="63128"/>
                    <a:pt x="1495640" y="0"/>
                  </a:cubicBezTo>
                  <a:cubicBezTo>
                    <a:pt x="1696943" y="-63128"/>
                    <a:pt x="1906846" y="19671"/>
                    <a:pt x="2020425" y="0"/>
                  </a:cubicBezTo>
                  <a:cubicBezTo>
                    <a:pt x="2134004" y="-19671"/>
                    <a:pt x="2388180" y="26896"/>
                    <a:pt x="2623929" y="0"/>
                  </a:cubicBezTo>
                  <a:cubicBezTo>
                    <a:pt x="2638308" y="74638"/>
                    <a:pt x="2607763" y="250285"/>
                    <a:pt x="2623929" y="357809"/>
                  </a:cubicBezTo>
                  <a:cubicBezTo>
                    <a:pt x="2395270" y="416445"/>
                    <a:pt x="2324948" y="342462"/>
                    <a:pt x="2125382" y="357809"/>
                  </a:cubicBezTo>
                  <a:cubicBezTo>
                    <a:pt x="1925816" y="373156"/>
                    <a:pt x="1828259" y="328963"/>
                    <a:pt x="1653075" y="357809"/>
                  </a:cubicBezTo>
                  <a:cubicBezTo>
                    <a:pt x="1477891" y="386655"/>
                    <a:pt x="1379996" y="309856"/>
                    <a:pt x="1207007" y="357809"/>
                  </a:cubicBezTo>
                  <a:cubicBezTo>
                    <a:pt x="1034018" y="405762"/>
                    <a:pt x="877101" y="343054"/>
                    <a:pt x="734700" y="357809"/>
                  </a:cubicBezTo>
                  <a:cubicBezTo>
                    <a:pt x="592299" y="372564"/>
                    <a:pt x="263157" y="313199"/>
                    <a:pt x="0" y="357809"/>
                  </a:cubicBezTo>
                  <a:cubicBezTo>
                    <a:pt x="-7802" y="209345"/>
                    <a:pt x="22939" y="99414"/>
                    <a:pt x="0" y="0"/>
                  </a:cubicBezTo>
                  <a:close/>
                </a:path>
                <a:path w="2623929" h="357809" stroke="0" extrusionOk="0">
                  <a:moveTo>
                    <a:pt x="0" y="0"/>
                  </a:moveTo>
                  <a:cubicBezTo>
                    <a:pt x="157445" y="-19921"/>
                    <a:pt x="240382" y="8299"/>
                    <a:pt x="472307" y="0"/>
                  </a:cubicBezTo>
                  <a:cubicBezTo>
                    <a:pt x="704232" y="-8299"/>
                    <a:pt x="750046" y="10625"/>
                    <a:pt x="944614" y="0"/>
                  </a:cubicBezTo>
                  <a:cubicBezTo>
                    <a:pt x="1139182" y="-10625"/>
                    <a:pt x="1323167" y="45450"/>
                    <a:pt x="1469400" y="0"/>
                  </a:cubicBezTo>
                  <a:cubicBezTo>
                    <a:pt x="1615633" y="-45450"/>
                    <a:pt x="1725296" y="46028"/>
                    <a:pt x="1915468" y="0"/>
                  </a:cubicBezTo>
                  <a:cubicBezTo>
                    <a:pt x="2105640" y="-46028"/>
                    <a:pt x="2450135" y="46021"/>
                    <a:pt x="2623929" y="0"/>
                  </a:cubicBezTo>
                  <a:cubicBezTo>
                    <a:pt x="2630317" y="84391"/>
                    <a:pt x="2604067" y="244827"/>
                    <a:pt x="2623929" y="357809"/>
                  </a:cubicBezTo>
                  <a:cubicBezTo>
                    <a:pt x="2516444" y="381400"/>
                    <a:pt x="2350315" y="349132"/>
                    <a:pt x="2125382" y="357809"/>
                  </a:cubicBezTo>
                  <a:cubicBezTo>
                    <a:pt x="1900449" y="366486"/>
                    <a:pt x="1770246" y="356299"/>
                    <a:pt x="1653075" y="357809"/>
                  </a:cubicBezTo>
                  <a:cubicBezTo>
                    <a:pt x="1535904" y="359319"/>
                    <a:pt x="1215240" y="324360"/>
                    <a:pt x="1075811" y="357809"/>
                  </a:cubicBezTo>
                  <a:cubicBezTo>
                    <a:pt x="936382" y="391258"/>
                    <a:pt x="639890" y="317046"/>
                    <a:pt x="524786" y="357809"/>
                  </a:cubicBezTo>
                  <a:cubicBezTo>
                    <a:pt x="409683" y="398572"/>
                    <a:pt x="126894" y="350022"/>
                    <a:pt x="0" y="357809"/>
                  </a:cubicBezTo>
                  <a:cubicBezTo>
                    <a:pt x="-1988" y="194070"/>
                    <a:pt x="33366" y="8606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4657290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오늘은 무슨 운동을 하지</a:t>
              </a:r>
              <a:r>
                <a:rPr kumimoji="1" lang="en-US" altLang="ko-KR" sz="1000" dirty="0"/>
                <a:t>?</a:t>
              </a:r>
              <a:endParaRPr kumimoji="1" lang="ko-Kore-KR" altLang="en-US" sz="1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D5D717-D50C-3800-2F83-5BA3CE366406}"/>
                </a:ext>
              </a:extLst>
            </p:cNvPr>
            <p:cNvSpPr/>
            <p:nvPr/>
          </p:nvSpPr>
          <p:spPr>
            <a:xfrm>
              <a:off x="7802561" y="3349079"/>
              <a:ext cx="2514600" cy="357809"/>
            </a:xfrm>
            <a:custGeom>
              <a:avLst/>
              <a:gdLst>
                <a:gd name="connsiteX0" fmla="*/ 0 w 2514600"/>
                <a:gd name="connsiteY0" fmla="*/ 0 h 357809"/>
                <a:gd name="connsiteX1" fmla="*/ 502920 w 2514600"/>
                <a:gd name="connsiteY1" fmla="*/ 0 h 357809"/>
                <a:gd name="connsiteX2" fmla="*/ 980694 w 2514600"/>
                <a:gd name="connsiteY2" fmla="*/ 0 h 357809"/>
                <a:gd name="connsiteX3" fmla="*/ 1483614 w 2514600"/>
                <a:gd name="connsiteY3" fmla="*/ 0 h 357809"/>
                <a:gd name="connsiteX4" fmla="*/ 1911096 w 2514600"/>
                <a:gd name="connsiteY4" fmla="*/ 0 h 357809"/>
                <a:gd name="connsiteX5" fmla="*/ 2514600 w 2514600"/>
                <a:gd name="connsiteY5" fmla="*/ 0 h 357809"/>
                <a:gd name="connsiteX6" fmla="*/ 2514600 w 2514600"/>
                <a:gd name="connsiteY6" fmla="*/ 357809 h 357809"/>
                <a:gd name="connsiteX7" fmla="*/ 1986534 w 2514600"/>
                <a:gd name="connsiteY7" fmla="*/ 357809 h 357809"/>
                <a:gd name="connsiteX8" fmla="*/ 1483614 w 2514600"/>
                <a:gd name="connsiteY8" fmla="*/ 357809 h 357809"/>
                <a:gd name="connsiteX9" fmla="*/ 1056132 w 2514600"/>
                <a:gd name="connsiteY9" fmla="*/ 357809 h 357809"/>
                <a:gd name="connsiteX10" fmla="*/ 603504 w 2514600"/>
                <a:gd name="connsiteY10" fmla="*/ 357809 h 357809"/>
                <a:gd name="connsiteX11" fmla="*/ 0 w 2514600"/>
                <a:gd name="connsiteY11" fmla="*/ 357809 h 357809"/>
                <a:gd name="connsiteX12" fmla="*/ 0 w 2514600"/>
                <a:gd name="connsiteY1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4600" h="357809" fill="none" extrusionOk="0">
                  <a:moveTo>
                    <a:pt x="0" y="0"/>
                  </a:moveTo>
                  <a:cubicBezTo>
                    <a:pt x="127058" y="-18029"/>
                    <a:pt x="317164" y="6044"/>
                    <a:pt x="502920" y="0"/>
                  </a:cubicBezTo>
                  <a:cubicBezTo>
                    <a:pt x="688676" y="-6044"/>
                    <a:pt x="800813" y="48341"/>
                    <a:pt x="980694" y="0"/>
                  </a:cubicBezTo>
                  <a:cubicBezTo>
                    <a:pt x="1160575" y="-48341"/>
                    <a:pt x="1262153" y="9867"/>
                    <a:pt x="1483614" y="0"/>
                  </a:cubicBezTo>
                  <a:cubicBezTo>
                    <a:pt x="1705075" y="-9867"/>
                    <a:pt x="1709275" y="42243"/>
                    <a:pt x="1911096" y="0"/>
                  </a:cubicBezTo>
                  <a:cubicBezTo>
                    <a:pt x="2112917" y="-42243"/>
                    <a:pt x="2345029" y="63560"/>
                    <a:pt x="2514600" y="0"/>
                  </a:cubicBezTo>
                  <a:cubicBezTo>
                    <a:pt x="2540021" y="114540"/>
                    <a:pt x="2487485" y="273017"/>
                    <a:pt x="2514600" y="357809"/>
                  </a:cubicBezTo>
                  <a:cubicBezTo>
                    <a:pt x="2403188" y="418932"/>
                    <a:pt x="2096597" y="301736"/>
                    <a:pt x="1986534" y="357809"/>
                  </a:cubicBezTo>
                  <a:cubicBezTo>
                    <a:pt x="1876471" y="413882"/>
                    <a:pt x="1623635" y="345779"/>
                    <a:pt x="1483614" y="357809"/>
                  </a:cubicBezTo>
                  <a:cubicBezTo>
                    <a:pt x="1343593" y="369839"/>
                    <a:pt x="1242276" y="308574"/>
                    <a:pt x="1056132" y="357809"/>
                  </a:cubicBezTo>
                  <a:cubicBezTo>
                    <a:pt x="869988" y="407044"/>
                    <a:pt x="739858" y="318900"/>
                    <a:pt x="603504" y="357809"/>
                  </a:cubicBezTo>
                  <a:cubicBezTo>
                    <a:pt x="467150" y="396718"/>
                    <a:pt x="154168" y="290505"/>
                    <a:pt x="0" y="357809"/>
                  </a:cubicBezTo>
                  <a:cubicBezTo>
                    <a:pt x="-5315" y="209191"/>
                    <a:pt x="33468" y="88743"/>
                    <a:pt x="0" y="0"/>
                  </a:cubicBezTo>
                  <a:close/>
                </a:path>
                <a:path w="2514600" h="357809" stroke="0" extrusionOk="0">
                  <a:moveTo>
                    <a:pt x="0" y="0"/>
                  </a:moveTo>
                  <a:cubicBezTo>
                    <a:pt x="185678" y="-41856"/>
                    <a:pt x="354865" y="28481"/>
                    <a:pt x="477774" y="0"/>
                  </a:cubicBezTo>
                  <a:cubicBezTo>
                    <a:pt x="600683" y="-28481"/>
                    <a:pt x="706100" y="23490"/>
                    <a:pt x="930402" y="0"/>
                  </a:cubicBezTo>
                  <a:cubicBezTo>
                    <a:pt x="1154704" y="-23490"/>
                    <a:pt x="1223988" y="26197"/>
                    <a:pt x="1483614" y="0"/>
                  </a:cubicBezTo>
                  <a:cubicBezTo>
                    <a:pt x="1743240" y="-26197"/>
                    <a:pt x="1739750" y="11741"/>
                    <a:pt x="1961388" y="0"/>
                  </a:cubicBezTo>
                  <a:cubicBezTo>
                    <a:pt x="2183026" y="-11741"/>
                    <a:pt x="2265673" y="61116"/>
                    <a:pt x="2514600" y="0"/>
                  </a:cubicBezTo>
                  <a:cubicBezTo>
                    <a:pt x="2547323" y="165683"/>
                    <a:pt x="2480508" y="203922"/>
                    <a:pt x="2514600" y="357809"/>
                  </a:cubicBezTo>
                  <a:cubicBezTo>
                    <a:pt x="2309760" y="361561"/>
                    <a:pt x="2241092" y="355732"/>
                    <a:pt x="2087118" y="357809"/>
                  </a:cubicBezTo>
                  <a:cubicBezTo>
                    <a:pt x="1933144" y="359886"/>
                    <a:pt x="1781376" y="320030"/>
                    <a:pt x="1659636" y="357809"/>
                  </a:cubicBezTo>
                  <a:cubicBezTo>
                    <a:pt x="1537896" y="395588"/>
                    <a:pt x="1331844" y="354934"/>
                    <a:pt x="1106424" y="357809"/>
                  </a:cubicBezTo>
                  <a:cubicBezTo>
                    <a:pt x="881004" y="360684"/>
                    <a:pt x="771758" y="319321"/>
                    <a:pt x="553212" y="357809"/>
                  </a:cubicBezTo>
                  <a:cubicBezTo>
                    <a:pt x="334666" y="396297"/>
                    <a:pt x="120089" y="306726"/>
                    <a:pt x="0" y="357809"/>
                  </a:cubicBezTo>
                  <a:cubicBezTo>
                    <a:pt x="-14926" y="242290"/>
                    <a:pt x="26479" y="8609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6266770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나에게 맞는 식단법은 무엇일까</a:t>
              </a:r>
              <a:r>
                <a:rPr kumimoji="1" lang="en-US" altLang="ko-KR" sz="1000" dirty="0"/>
                <a:t>?</a:t>
              </a:r>
              <a:endParaRPr kumimoji="1" lang="ko-Kore-KR" altLang="en-US" sz="1000" dirty="0"/>
            </a:p>
          </p:txBody>
        </p:sp>
        <p:cxnSp>
          <p:nvCxnSpPr>
            <p:cNvPr id="34" name="연결선: 꺾임 16">
              <a:extLst>
                <a:ext uri="{FF2B5EF4-FFF2-40B4-BE49-F238E27FC236}">
                  <a16:creationId xmlns:a16="http://schemas.microsoft.com/office/drawing/2014/main" id="{E318C4F2-9D03-CBE4-8F15-475ED6E3096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34164" y="2626197"/>
              <a:ext cx="1403588" cy="3567456"/>
            </a:xfrm>
            <a:prstGeom prst="bentConnector2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19">
              <a:extLst>
                <a:ext uri="{FF2B5EF4-FFF2-40B4-BE49-F238E27FC236}">
                  <a16:creationId xmlns:a16="http://schemas.microsoft.com/office/drawing/2014/main" id="{B71110C4-B005-5FD2-FF4D-5B5B79499AC0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rot="5400000">
              <a:off x="6387980" y="2438595"/>
              <a:ext cx="1403588" cy="3940175"/>
            </a:xfrm>
            <a:prstGeom prst="bentConnector2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D9B832F-8A47-1BC6-9AF0-9AB9E7DE1922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5171625" y="3679340"/>
              <a:ext cx="0" cy="216558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FC2C08-941C-50F5-191A-E78B2FEADF55}"/>
                </a:ext>
              </a:extLst>
            </p:cNvPr>
            <p:cNvSpPr/>
            <p:nvPr/>
          </p:nvSpPr>
          <p:spPr>
            <a:xfrm>
              <a:off x="2240656" y="5835708"/>
              <a:ext cx="5758059" cy="519235"/>
            </a:xfrm>
            <a:custGeom>
              <a:avLst/>
              <a:gdLst>
                <a:gd name="connsiteX0" fmla="*/ 0 w 5758059"/>
                <a:gd name="connsiteY0" fmla="*/ 0 h 519235"/>
                <a:gd name="connsiteX1" fmla="*/ 575806 w 5758059"/>
                <a:gd name="connsiteY1" fmla="*/ 0 h 519235"/>
                <a:gd name="connsiteX2" fmla="*/ 1266773 w 5758059"/>
                <a:gd name="connsiteY2" fmla="*/ 0 h 519235"/>
                <a:gd name="connsiteX3" fmla="*/ 1957740 w 5758059"/>
                <a:gd name="connsiteY3" fmla="*/ 0 h 519235"/>
                <a:gd name="connsiteX4" fmla="*/ 2418385 w 5758059"/>
                <a:gd name="connsiteY4" fmla="*/ 0 h 519235"/>
                <a:gd name="connsiteX5" fmla="*/ 3051771 w 5758059"/>
                <a:gd name="connsiteY5" fmla="*/ 0 h 519235"/>
                <a:gd name="connsiteX6" fmla="*/ 3454835 w 5758059"/>
                <a:gd name="connsiteY6" fmla="*/ 0 h 519235"/>
                <a:gd name="connsiteX7" fmla="*/ 3857900 w 5758059"/>
                <a:gd name="connsiteY7" fmla="*/ 0 h 519235"/>
                <a:gd name="connsiteX8" fmla="*/ 4433705 w 5758059"/>
                <a:gd name="connsiteY8" fmla="*/ 0 h 519235"/>
                <a:gd name="connsiteX9" fmla="*/ 5067092 w 5758059"/>
                <a:gd name="connsiteY9" fmla="*/ 0 h 519235"/>
                <a:gd name="connsiteX10" fmla="*/ 5758059 w 5758059"/>
                <a:gd name="connsiteY10" fmla="*/ 0 h 519235"/>
                <a:gd name="connsiteX11" fmla="*/ 5758059 w 5758059"/>
                <a:gd name="connsiteY11" fmla="*/ 519235 h 519235"/>
                <a:gd name="connsiteX12" fmla="*/ 5354995 w 5758059"/>
                <a:gd name="connsiteY12" fmla="*/ 519235 h 519235"/>
                <a:gd name="connsiteX13" fmla="*/ 4721608 w 5758059"/>
                <a:gd name="connsiteY13" fmla="*/ 519235 h 519235"/>
                <a:gd name="connsiteX14" fmla="*/ 4260964 w 5758059"/>
                <a:gd name="connsiteY14" fmla="*/ 519235 h 519235"/>
                <a:gd name="connsiteX15" fmla="*/ 3742738 w 5758059"/>
                <a:gd name="connsiteY15" fmla="*/ 519235 h 519235"/>
                <a:gd name="connsiteX16" fmla="*/ 3339674 w 5758059"/>
                <a:gd name="connsiteY16" fmla="*/ 519235 h 519235"/>
                <a:gd name="connsiteX17" fmla="*/ 2879030 w 5758059"/>
                <a:gd name="connsiteY17" fmla="*/ 519235 h 519235"/>
                <a:gd name="connsiteX18" fmla="*/ 2418385 w 5758059"/>
                <a:gd name="connsiteY18" fmla="*/ 519235 h 519235"/>
                <a:gd name="connsiteX19" fmla="*/ 2015321 w 5758059"/>
                <a:gd name="connsiteY19" fmla="*/ 519235 h 519235"/>
                <a:gd name="connsiteX20" fmla="*/ 1612257 w 5758059"/>
                <a:gd name="connsiteY20" fmla="*/ 519235 h 519235"/>
                <a:gd name="connsiteX21" fmla="*/ 1094031 w 5758059"/>
                <a:gd name="connsiteY21" fmla="*/ 519235 h 519235"/>
                <a:gd name="connsiteX22" fmla="*/ 690967 w 5758059"/>
                <a:gd name="connsiteY22" fmla="*/ 519235 h 519235"/>
                <a:gd name="connsiteX23" fmla="*/ 0 w 5758059"/>
                <a:gd name="connsiteY23" fmla="*/ 519235 h 519235"/>
                <a:gd name="connsiteX24" fmla="*/ 0 w 5758059"/>
                <a:gd name="connsiteY24" fmla="*/ 0 h 51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58059" h="519235" fill="none" extrusionOk="0">
                  <a:moveTo>
                    <a:pt x="0" y="0"/>
                  </a:moveTo>
                  <a:cubicBezTo>
                    <a:pt x="207599" y="-13008"/>
                    <a:pt x="377441" y="18584"/>
                    <a:pt x="575806" y="0"/>
                  </a:cubicBezTo>
                  <a:cubicBezTo>
                    <a:pt x="774171" y="-18584"/>
                    <a:pt x="1075442" y="43301"/>
                    <a:pt x="1266773" y="0"/>
                  </a:cubicBezTo>
                  <a:cubicBezTo>
                    <a:pt x="1458104" y="-43301"/>
                    <a:pt x="1626613" y="72869"/>
                    <a:pt x="1957740" y="0"/>
                  </a:cubicBezTo>
                  <a:cubicBezTo>
                    <a:pt x="2288867" y="-72869"/>
                    <a:pt x="2249513" y="32177"/>
                    <a:pt x="2418385" y="0"/>
                  </a:cubicBezTo>
                  <a:cubicBezTo>
                    <a:pt x="2587258" y="-32177"/>
                    <a:pt x="2795420" y="24913"/>
                    <a:pt x="3051771" y="0"/>
                  </a:cubicBezTo>
                  <a:cubicBezTo>
                    <a:pt x="3308122" y="-24913"/>
                    <a:pt x="3292845" y="24477"/>
                    <a:pt x="3454835" y="0"/>
                  </a:cubicBezTo>
                  <a:cubicBezTo>
                    <a:pt x="3616825" y="-24477"/>
                    <a:pt x="3747245" y="7944"/>
                    <a:pt x="3857900" y="0"/>
                  </a:cubicBezTo>
                  <a:cubicBezTo>
                    <a:pt x="3968556" y="-7944"/>
                    <a:pt x="4249867" y="59699"/>
                    <a:pt x="4433705" y="0"/>
                  </a:cubicBezTo>
                  <a:cubicBezTo>
                    <a:pt x="4617543" y="-59699"/>
                    <a:pt x="4792549" y="45580"/>
                    <a:pt x="5067092" y="0"/>
                  </a:cubicBezTo>
                  <a:cubicBezTo>
                    <a:pt x="5341635" y="-45580"/>
                    <a:pt x="5618670" y="69100"/>
                    <a:pt x="5758059" y="0"/>
                  </a:cubicBezTo>
                  <a:cubicBezTo>
                    <a:pt x="5807040" y="182201"/>
                    <a:pt x="5738571" y="280375"/>
                    <a:pt x="5758059" y="519235"/>
                  </a:cubicBezTo>
                  <a:cubicBezTo>
                    <a:pt x="5614433" y="525840"/>
                    <a:pt x="5487867" y="506873"/>
                    <a:pt x="5354995" y="519235"/>
                  </a:cubicBezTo>
                  <a:cubicBezTo>
                    <a:pt x="5222123" y="531597"/>
                    <a:pt x="4937552" y="482437"/>
                    <a:pt x="4721608" y="519235"/>
                  </a:cubicBezTo>
                  <a:cubicBezTo>
                    <a:pt x="4505664" y="556033"/>
                    <a:pt x="4357367" y="482015"/>
                    <a:pt x="4260964" y="519235"/>
                  </a:cubicBezTo>
                  <a:cubicBezTo>
                    <a:pt x="4164561" y="556455"/>
                    <a:pt x="3980118" y="467934"/>
                    <a:pt x="3742738" y="519235"/>
                  </a:cubicBezTo>
                  <a:cubicBezTo>
                    <a:pt x="3505358" y="570536"/>
                    <a:pt x="3479799" y="479047"/>
                    <a:pt x="3339674" y="519235"/>
                  </a:cubicBezTo>
                  <a:cubicBezTo>
                    <a:pt x="3199549" y="559423"/>
                    <a:pt x="3040721" y="511827"/>
                    <a:pt x="2879030" y="519235"/>
                  </a:cubicBezTo>
                  <a:cubicBezTo>
                    <a:pt x="2717339" y="526643"/>
                    <a:pt x="2603172" y="516326"/>
                    <a:pt x="2418385" y="519235"/>
                  </a:cubicBezTo>
                  <a:cubicBezTo>
                    <a:pt x="2233598" y="522144"/>
                    <a:pt x="2197639" y="489069"/>
                    <a:pt x="2015321" y="519235"/>
                  </a:cubicBezTo>
                  <a:cubicBezTo>
                    <a:pt x="1833003" y="549401"/>
                    <a:pt x="1803026" y="513606"/>
                    <a:pt x="1612257" y="519235"/>
                  </a:cubicBezTo>
                  <a:cubicBezTo>
                    <a:pt x="1421488" y="524864"/>
                    <a:pt x="1269233" y="498770"/>
                    <a:pt x="1094031" y="519235"/>
                  </a:cubicBezTo>
                  <a:cubicBezTo>
                    <a:pt x="918829" y="539700"/>
                    <a:pt x="886169" y="471472"/>
                    <a:pt x="690967" y="519235"/>
                  </a:cubicBezTo>
                  <a:cubicBezTo>
                    <a:pt x="495765" y="566998"/>
                    <a:pt x="158906" y="447244"/>
                    <a:pt x="0" y="519235"/>
                  </a:cubicBezTo>
                  <a:cubicBezTo>
                    <a:pt x="-9807" y="325245"/>
                    <a:pt x="51334" y="139110"/>
                    <a:pt x="0" y="0"/>
                  </a:cubicBezTo>
                  <a:close/>
                </a:path>
                <a:path w="5758059" h="519235" stroke="0" extrusionOk="0">
                  <a:moveTo>
                    <a:pt x="0" y="0"/>
                  </a:moveTo>
                  <a:cubicBezTo>
                    <a:pt x="98146" y="-5363"/>
                    <a:pt x="239690" y="28914"/>
                    <a:pt x="403064" y="0"/>
                  </a:cubicBezTo>
                  <a:cubicBezTo>
                    <a:pt x="566438" y="-28914"/>
                    <a:pt x="627459" y="46030"/>
                    <a:pt x="806128" y="0"/>
                  </a:cubicBezTo>
                  <a:cubicBezTo>
                    <a:pt x="984797" y="-46030"/>
                    <a:pt x="1171923" y="24937"/>
                    <a:pt x="1266773" y="0"/>
                  </a:cubicBezTo>
                  <a:cubicBezTo>
                    <a:pt x="1361623" y="-24937"/>
                    <a:pt x="1685360" y="37704"/>
                    <a:pt x="1842579" y="0"/>
                  </a:cubicBezTo>
                  <a:cubicBezTo>
                    <a:pt x="1999798" y="-37704"/>
                    <a:pt x="2105527" y="20632"/>
                    <a:pt x="2360804" y="0"/>
                  </a:cubicBezTo>
                  <a:cubicBezTo>
                    <a:pt x="2616081" y="-20632"/>
                    <a:pt x="2848996" y="46673"/>
                    <a:pt x="2994191" y="0"/>
                  </a:cubicBezTo>
                  <a:cubicBezTo>
                    <a:pt x="3139386" y="-46673"/>
                    <a:pt x="3282282" y="10588"/>
                    <a:pt x="3454835" y="0"/>
                  </a:cubicBezTo>
                  <a:cubicBezTo>
                    <a:pt x="3627388" y="-10588"/>
                    <a:pt x="3767311" y="20954"/>
                    <a:pt x="3973061" y="0"/>
                  </a:cubicBezTo>
                  <a:cubicBezTo>
                    <a:pt x="4178811" y="-20954"/>
                    <a:pt x="4356619" y="64760"/>
                    <a:pt x="4548867" y="0"/>
                  </a:cubicBezTo>
                  <a:cubicBezTo>
                    <a:pt x="4741115" y="-64760"/>
                    <a:pt x="4955954" y="37644"/>
                    <a:pt x="5182253" y="0"/>
                  </a:cubicBezTo>
                  <a:cubicBezTo>
                    <a:pt x="5408552" y="-37644"/>
                    <a:pt x="5525206" y="35472"/>
                    <a:pt x="5758059" y="0"/>
                  </a:cubicBezTo>
                  <a:cubicBezTo>
                    <a:pt x="5793473" y="204738"/>
                    <a:pt x="5750594" y="404620"/>
                    <a:pt x="5758059" y="519235"/>
                  </a:cubicBezTo>
                  <a:cubicBezTo>
                    <a:pt x="5597621" y="534114"/>
                    <a:pt x="5512451" y="494031"/>
                    <a:pt x="5354995" y="519235"/>
                  </a:cubicBezTo>
                  <a:cubicBezTo>
                    <a:pt x="5197539" y="544439"/>
                    <a:pt x="5072440" y="474931"/>
                    <a:pt x="4894350" y="519235"/>
                  </a:cubicBezTo>
                  <a:cubicBezTo>
                    <a:pt x="4716260" y="563539"/>
                    <a:pt x="4591973" y="499991"/>
                    <a:pt x="4433705" y="519235"/>
                  </a:cubicBezTo>
                  <a:cubicBezTo>
                    <a:pt x="4275437" y="538479"/>
                    <a:pt x="4065659" y="503014"/>
                    <a:pt x="3857900" y="519235"/>
                  </a:cubicBezTo>
                  <a:cubicBezTo>
                    <a:pt x="3650142" y="535456"/>
                    <a:pt x="3436543" y="511323"/>
                    <a:pt x="3282094" y="519235"/>
                  </a:cubicBezTo>
                  <a:cubicBezTo>
                    <a:pt x="3127645" y="527147"/>
                    <a:pt x="2827416" y="472502"/>
                    <a:pt x="2648707" y="519235"/>
                  </a:cubicBezTo>
                  <a:cubicBezTo>
                    <a:pt x="2469998" y="565968"/>
                    <a:pt x="2268346" y="478301"/>
                    <a:pt x="1957740" y="519235"/>
                  </a:cubicBezTo>
                  <a:cubicBezTo>
                    <a:pt x="1647134" y="560169"/>
                    <a:pt x="1733961" y="488497"/>
                    <a:pt x="1554676" y="519235"/>
                  </a:cubicBezTo>
                  <a:cubicBezTo>
                    <a:pt x="1375391" y="549973"/>
                    <a:pt x="1335033" y="515718"/>
                    <a:pt x="1151612" y="519235"/>
                  </a:cubicBezTo>
                  <a:cubicBezTo>
                    <a:pt x="968191" y="522752"/>
                    <a:pt x="848972" y="473217"/>
                    <a:pt x="575806" y="519235"/>
                  </a:cubicBezTo>
                  <a:cubicBezTo>
                    <a:pt x="302640" y="565253"/>
                    <a:pt x="214718" y="461811"/>
                    <a:pt x="0" y="519235"/>
                  </a:cubicBezTo>
                  <a:cubicBezTo>
                    <a:pt x="-51716" y="338445"/>
                    <a:pt x="46226" y="1386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553746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 알맞은 운동과 식단을 추천해주는 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APP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은 없을까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?</a:t>
              </a:r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BE14B6-9EE1-0B05-C607-5D68A995779A}"/>
                </a:ext>
              </a:extLst>
            </p:cNvPr>
            <p:cNvSpPr/>
            <p:nvPr/>
          </p:nvSpPr>
          <p:spPr>
            <a:xfrm>
              <a:off x="408884" y="3292236"/>
              <a:ext cx="2623929" cy="357809"/>
            </a:xfrm>
            <a:custGeom>
              <a:avLst/>
              <a:gdLst>
                <a:gd name="connsiteX0" fmla="*/ 0 w 2623929"/>
                <a:gd name="connsiteY0" fmla="*/ 0 h 357809"/>
                <a:gd name="connsiteX1" fmla="*/ 577264 w 2623929"/>
                <a:gd name="connsiteY1" fmla="*/ 0 h 357809"/>
                <a:gd name="connsiteX2" fmla="*/ 1233247 w 2623929"/>
                <a:gd name="connsiteY2" fmla="*/ 0 h 357809"/>
                <a:gd name="connsiteX3" fmla="*/ 1889229 w 2623929"/>
                <a:gd name="connsiteY3" fmla="*/ 0 h 357809"/>
                <a:gd name="connsiteX4" fmla="*/ 2623929 w 2623929"/>
                <a:gd name="connsiteY4" fmla="*/ 0 h 357809"/>
                <a:gd name="connsiteX5" fmla="*/ 2623929 w 2623929"/>
                <a:gd name="connsiteY5" fmla="*/ 357809 h 357809"/>
                <a:gd name="connsiteX6" fmla="*/ 1994186 w 2623929"/>
                <a:gd name="connsiteY6" fmla="*/ 357809 h 357809"/>
                <a:gd name="connsiteX7" fmla="*/ 1311965 w 2623929"/>
                <a:gd name="connsiteY7" fmla="*/ 357809 h 357809"/>
                <a:gd name="connsiteX8" fmla="*/ 629743 w 2623929"/>
                <a:gd name="connsiteY8" fmla="*/ 357809 h 357809"/>
                <a:gd name="connsiteX9" fmla="*/ 0 w 2623929"/>
                <a:gd name="connsiteY9" fmla="*/ 357809 h 357809"/>
                <a:gd name="connsiteX10" fmla="*/ 0 w 2623929"/>
                <a:gd name="connsiteY10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3929" h="357809" fill="none" extrusionOk="0">
                  <a:moveTo>
                    <a:pt x="0" y="0"/>
                  </a:moveTo>
                  <a:cubicBezTo>
                    <a:pt x="168875" y="27396"/>
                    <a:pt x="295210" y="-28709"/>
                    <a:pt x="577264" y="0"/>
                  </a:cubicBezTo>
                  <a:cubicBezTo>
                    <a:pt x="859318" y="28709"/>
                    <a:pt x="1030728" y="-23696"/>
                    <a:pt x="1233247" y="0"/>
                  </a:cubicBezTo>
                  <a:cubicBezTo>
                    <a:pt x="1435766" y="23696"/>
                    <a:pt x="1705460" y="-26181"/>
                    <a:pt x="1889229" y="0"/>
                  </a:cubicBezTo>
                  <a:cubicBezTo>
                    <a:pt x="2072998" y="26181"/>
                    <a:pt x="2294929" y="1021"/>
                    <a:pt x="2623929" y="0"/>
                  </a:cubicBezTo>
                  <a:cubicBezTo>
                    <a:pt x="2622883" y="178362"/>
                    <a:pt x="2634361" y="250792"/>
                    <a:pt x="2623929" y="357809"/>
                  </a:cubicBezTo>
                  <a:cubicBezTo>
                    <a:pt x="2472042" y="378240"/>
                    <a:pt x="2175939" y="348829"/>
                    <a:pt x="1994186" y="357809"/>
                  </a:cubicBezTo>
                  <a:cubicBezTo>
                    <a:pt x="1812433" y="366789"/>
                    <a:pt x="1608855" y="368556"/>
                    <a:pt x="1311965" y="357809"/>
                  </a:cubicBezTo>
                  <a:cubicBezTo>
                    <a:pt x="1015075" y="347062"/>
                    <a:pt x="945196" y="370647"/>
                    <a:pt x="629743" y="357809"/>
                  </a:cubicBezTo>
                  <a:cubicBezTo>
                    <a:pt x="314290" y="344971"/>
                    <a:pt x="253501" y="339131"/>
                    <a:pt x="0" y="357809"/>
                  </a:cubicBezTo>
                  <a:cubicBezTo>
                    <a:pt x="16389" y="201003"/>
                    <a:pt x="1548" y="114635"/>
                    <a:pt x="0" y="0"/>
                  </a:cubicBezTo>
                  <a:close/>
                </a:path>
                <a:path w="2623929" h="357809" stroke="0" extrusionOk="0">
                  <a:moveTo>
                    <a:pt x="0" y="0"/>
                  </a:moveTo>
                  <a:cubicBezTo>
                    <a:pt x="251776" y="13082"/>
                    <a:pt x="482784" y="-4678"/>
                    <a:pt x="629743" y="0"/>
                  </a:cubicBezTo>
                  <a:cubicBezTo>
                    <a:pt x="776702" y="4678"/>
                    <a:pt x="1079124" y="-14380"/>
                    <a:pt x="1311965" y="0"/>
                  </a:cubicBezTo>
                  <a:cubicBezTo>
                    <a:pt x="1544806" y="14380"/>
                    <a:pt x="1866208" y="-29516"/>
                    <a:pt x="2020425" y="0"/>
                  </a:cubicBezTo>
                  <a:cubicBezTo>
                    <a:pt x="2174642" y="29516"/>
                    <a:pt x="2474294" y="18595"/>
                    <a:pt x="2623929" y="0"/>
                  </a:cubicBezTo>
                  <a:cubicBezTo>
                    <a:pt x="2613479" y="134526"/>
                    <a:pt x="2636888" y="253417"/>
                    <a:pt x="2623929" y="357809"/>
                  </a:cubicBezTo>
                  <a:cubicBezTo>
                    <a:pt x="2480009" y="375338"/>
                    <a:pt x="2176323" y="368494"/>
                    <a:pt x="1994186" y="357809"/>
                  </a:cubicBezTo>
                  <a:cubicBezTo>
                    <a:pt x="1812049" y="347124"/>
                    <a:pt x="1478092" y="387017"/>
                    <a:pt x="1311965" y="357809"/>
                  </a:cubicBezTo>
                  <a:cubicBezTo>
                    <a:pt x="1145838" y="328601"/>
                    <a:pt x="863964" y="360085"/>
                    <a:pt x="708461" y="357809"/>
                  </a:cubicBezTo>
                  <a:cubicBezTo>
                    <a:pt x="552958" y="355533"/>
                    <a:pt x="267331" y="352181"/>
                    <a:pt x="0" y="357809"/>
                  </a:cubicBezTo>
                  <a:cubicBezTo>
                    <a:pt x="2236" y="186947"/>
                    <a:pt x="-15686" y="17411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93724247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000" dirty="0">
                  <a:solidFill>
                    <a:schemeClr val="tx1"/>
                  </a:solidFill>
                </a:rPr>
                <a:t>내가</a:t>
              </a:r>
              <a:r>
                <a:rPr kumimoji="1" lang="ko-KR" altLang="en-US" sz="1000">
                  <a:solidFill>
                    <a:schemeClr val="tx1"/>
                  </a:solidFill>
                </a:rPr>
                <a:t> 동작을 맞게 수행하고 있는건가</a:t>
              </a:r>
              <a:r>
                <a:rPr kumimoji="1" lang="en-US" altLang="ko-KR" sz="1000" dirty="0">
                  <a:solidFill>
                    <a:schemeClr val="tx1"/>
                  </a:solidFill>
                </a:rPr>
                <a:t>?</a:t>
              </a:r>
              <a:endParaRPr kumimoji="1" lang="ko-Kore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28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87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서비스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어플리케이션  </a:t>
            </a:r>
            <a:r>
              <a:rPr lang="en-US" altLang="ko-KR" sz="2400" spc="-300" dirty="0">
                <a:solidFill>
                  <a:srgbClr val="39393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’Every Body’</a:t>
            </a:r>
            <a:r>
              <a:rPr lang="ko-KR" altLang="en-US" sz="2400" spc="-300" dirty="0" err="1">
                <a:solidFill>
                  <a:srgbClr val="39393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sz="2400" spc="-300" dirty="0">
                <a:solidFill>
                  <a:srgbClr val="39393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소개합니다</a:t>
            </a:r>
            <a:r>
              <a:rPr lang="en-US" altLang="ko-KR" sz="2400" spc="-300" dirty="0">
                <a:solidFill>
                  <a:srgbClr val="393939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2400" spc="-300" dirty="0">
              <a:solidFill>
                <a:srgbClr val="393939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EAAD54-6EE6-6906-5B82-2886C5838228}"/>
              </a:ext>
            </a:extLst>
          </p:cNvPr>
          <p:cNvGrpSpPr/>
          <p:nvPr/>
        </p:nvGrpSpPr>
        <p:grpSpPr>
          <a:xfrm>
            <a:off x="126413" y="2215010"/>
            <a:ext cx="4765269" cy="3378324"/>
            <a:chOff x="1584226" y="2010598"/>
            <a:chExt cx="9125148" cy="31700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C6E9E2-C9CA-AB1D-20E1-85DCE13E965D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/>
                <a:t> 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896D75-DC69-79A3-884B-0DD73D0CF70B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」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6F33216-CA4D-5A6A-277C-CFE1BA37E467}"/>
              </a:ext>
            </a:extLst>
          </p:cNvPr>
          <p:cNvSpPr txBox="1"/>
          <p:nvPr/>
        </p:nvSpPr>
        <p:spPr>
          <a:xfrm>
            <a:off x="848880" y="3191562"/>
            <a:ext cx="3694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운동 자세 모니터링</a:t>
            </a:r>
            <a:endParaRPr lang="en-US" altLang="ko-KR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식단 관리</a:t>
            </a:r>
            <a:endParaRPr lang="en-US" altLang="ko-KR" sz="2800" i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운동 </a:t>
            </a:r>
            <a:r>
              <a:rPr lang="en-US" altLang="ko-KR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800" i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식단 추천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865825-297D-F054-8315-97BAEB8049D6}"/>
              </a:ext>
            </a:extLst>
          </p:cNvPr>
          <p:cNvSpPr/>
          <p:nvPr/>
        </p:nvSpPr>
        <p:spPr>
          <a:xfrm>
            <a:off x="6380922" y="1943756"/>
            <a:ext cx="5446642" cy="409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hlinkClick r:id="rId2"/>
            <a:extLst>
              <a:ext uri="{FF2B5EF4-FFF2-40B4-BE49-F238E27FC236}">
                <a16:creationId xmlns:a16="http://schemas.microsoft.com/office/drawing/2014/main" id="{D9944DBA-FDBD-5422-4559-EAB932C775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278" y="2316202"/>
            <a:ext cx="4650038" cy="32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455079" y="2379479"/>
            <a:ext cx="714251" cy="261858"/>
            <a:chOff x="1333160" y="2624036"/>
            <a:chExt cx="787660" cy="28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160" y="2624036"/>
              <a:ext cx="787660" cy="2887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9285A1-56EF-09F8-2A49-B06DD381A97C}"/>
              </a:ext>
            </a:extLst>
          </p:cNvPr>
          <p:cNvSpPr txBox="1"/>
          <p:nvPr/>
        </p:nvSpPr>
        <p:spPr>
          <a:xfrm>
            <a:off x="2301975" y="1866953"/>
            <a:ext cx="4145894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39" b="1" dirty="0">
                <a:latin typeface="Aharoni" panose="020B0604020202020204" pitchFamily="2" charset="-79"/>
                <a:cs typeface="Aharoni" panose="020B0604020202020204" pitchFamily="2" charset="-79"/>
              </a:rPr>
              <a:t>제품소개</a:t>
            </a:r>
            <a:endParaRPr lang="en-US" altLang="ko-KR" sz="2539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CE96-6A07-B099-AF0E-6A59E7942282}"/>
              </a:ext>
            </a:extLst>
          </p:cNvPr>
          <p:cNvSpPr txBox="1"/>
          <p:nvPr/>
        </p:nvSpPr>
        <p:spPr>
          <a:xfrm>
            <a:off x="2301974" y="4013240"/>
            <a:ext cx="247215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32" b="1" dirty="0"/>
              <a:t>어플 </a:t>
            </a:r>
            <a:r>
              <a:rPr lang="en-US" altLang="ko-KR" sz="1632" b="1" dirty="0"/>
              <a:t>‘</a:t>
            </a:r>
            <a:r>
              <a:rPr lang="ko-KR" altLang="en-US" sz="1632" b="1" dirty="0" err="1"/>
              <a:t>눈바디</a:t>
            </a:r>
            <a:r>
              <a:rPr lang="en-US" altLang="ko-KR" sz="1632" b="1" dirty="0"/>
              <a:t>’</a:t>
            </a:r>
            <a:r>
              <a:rPr lang="ko-KR" altLang="en-US" sz="1632" b="1" dirty="0"/>
              <a:t>를 소개합니다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9E71A-D29A-B3F7-A163-CA8E0CCA4D44}"/>
              </a:ext>
            </a:extLst>
          </p:cNvPr>
          <p:cNvSpPr txBox="1"/>
          <p:nvPr/>
        </p:nvSpPr>
        <p:spPr>
          <a:xfrm>
            <a:off x="2226499" y="4642981"/>
            <a:ext cx="4875572" cy="84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이 어플은 회원님의 자세교정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, 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운동방법을 알려주는 온라인 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PT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플랫폼입니다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. 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자신에게 맞는 식단과 철저한 칼로리 계산으로 나만의 효과적인 운동계획을 세워보세요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.</a:t>
            </a:r>
            <a:endParaRPr lang="ko-KR" altLang="en-US" sz="163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83E1E0-2F47-5880-B302-9107D1C84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447" y="-13718"/>
            <a:ext cx="9666386" cy="68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5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583" y="744680"/>
            <a:ext cx="5697841" cy="5511954"/>
            <a:chOff x="4470832" y="772917"/>
            <a:chExt cx="6283452" cy="6078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832" y="772917"/>
              <a:ext cx="6283452" cy="6078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5079" y="2379479"/>
            <a:ext cx="714251" cy="261858"/>
            <a:chOff x="1333160" y="2624036"/>
            <a:chExt cx="787660" cy="28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160" y="2624036"/>
              <a:ext cx="787660" cy="2887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9285A1-56EF-09F8-2A49-B06DD381A97C}"/>
              </a:ext>
            </a:extLst>
          </p:cNvPr>
          <p:cNvSpPr txBox="1"/>
          <p:nvPr/>
        </p:nvSpPr>
        <p:spPr>
          <a:xfrm>
            <a:off x="2301975" y="1866953"/>
            <a:ext cx="4145894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39" b="1" dirty="0">
                <a:latin typeface="Aharoni" panose="020B0604020202020204" pitchFamily="2" charset="-79"/>
                <a:cs typeface="Aharoni" panose="020B0604020202020204" pitchFamily="2" charset="-79"/>
              </a:rPr>
              <a:t>제품소개</a:t>
            </a:r>
            <a:endParaRPr lang="en-US" altLang="ko-KR" sz="2539"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CE96-6A07-B099-AF0E-6A59E7942282}"/>
              </a:ext>
            </a:extLst>
          </p:cNvPr>
          <p:cNvSpPr txBox="1"/>
          <p:nvPr/>
        </p:nvSpPr>
        <p:spPr>
          <a:xfrm>
            <a:off x="2301974" y="4013240"/>
            <a:ext cx="2472152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32" b="1" dirty="0"/>
              <a:t>어플 </a:t>
            </a:r>
            <a:r>
              <a:rPr lang="en-US" altLang="ko-KR" sz="1632" b="1" dirty="0"/>
              <a:t>‘</a:t>
            </a:r>
            <a:r>
              <a:rPr lang="ko-KR" altLang="en-US" sz="1632" b="1" dirty="0" err="1"/>
              <a:t>눈바디</a:t>
            </a:r>
            <a:r>
              <a:rPr lang="en-US" altLang="ko-KR" sz="1632" b="1" dirty="0"/>
              <a:t>’</a:t>
            </a:r>
            <a:r>
              <a:rPr lang="ko-KR" altLang="en-US" sz="1632" b="1" dirty="0"/>
              <a:t>를 소개합니다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9E71A-D29A-B3F7-A163-CA8E0CCA4D44}"/>
              </a:ext>
            </a:extLst>
          </p:cNvPr>
          <p:cNvSpPr txBox="1"/>
          <p:nvPr/>
        </p:nvSpPr>
        <p:spPr>
          <a:xfrm>
            <a:off x="2226499" y="4642981"/>
            <a:ext cx="4875572" cy="84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이 어플은 회원님의 자세교정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, 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운동방법을 알려주는 온라인 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PT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플랫폼입니다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. </a:t>
            </a:r>
            <a:r>
              <a:rPr lang="ko-KR" altLang="en-US" sz="1632" dirty="0">
                <a:solidFill>
                  <a:srgbClr val="000000"/>
                </a:solidFill>
                <a:latin typeface="DM Sans" panose="020B0604020202020204" pitchFamily="2" charset="0"/>
              </a:rPr>
              <a:t>자신에게 맞는 식단과 철저한 칼로리 계산으로 나만의 효과적인 운동계획을 세워보세요</a:t>
            </a:r>
            <a:r>
              <a:rPr lang="en-US" altLang="ko-KR" sz="1632" dirty="0">
                <a:solidFill>
                  <a:srgbClr val="000000"/>
                </a:solidFill>
                <a:latin typeface="DM Sans" panose="020B0604020202020204" pitchFamily="2" charset="0"/>
              </a:rPr>
              <a:t>.</a:t>
            </a:r>
            <a:endParaRPr lang="ko-KR" altLang="en-US" sz="1632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83E1E0-2F47-5880-B302-9107D1C84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9447" y="-13718"/>
            <a:ext cx="9666386" cy="6812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A264D3-CA6A-B55F-0204-A4DD32DA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46" y="544571"/>
            <a:ext cx="2667758" cy="5768858"/>
          </a:xfrm>
          <a:prstGeom prst="round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285B-5136-8F2D-AA80-77629B27F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008" y="464548"/>
            <a:ext cx="2703742" cy="5823445"/>
          </a:xfrm>
          <a:prstGeom prst="round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8E7760-2985-B944-6748-BAA0F03A4999}"/>
              </a:ext>
            </a:extLst>
          </p:cNvPr>
          <p:cNvGrpSpPr/>
          <p:nvPr/>
        </p:nvGrpSpPr>
        <p:grpSpPr>
          <a:xfrm>
            <a:off x="4790277" y="545263"/>
            <a:ext cx="2680120" cy="5724089"/>
            <a:chOff x="3871011" y="635832"/>
            <a:chExt cx="2932655" cy="62634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8995AD-ED3A-9735-2A16-90137C27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1011" y="635832"/>
              <a:ext cx="2897010" cy="6263442"/>
            </a:xfrm>
            <a:prstGeom prst="roundRect">
              <a:avLst/>
            </a:prstGeom>
          </p:spPr>
        </p:pic>
        <p:pic>
          <p:nvPicPr>
            <p:cNvPr id="20" name="그림 19" descr="실외, 하늘이(가) 표시된 사진&#10;&#10;자동 생성된 설명">
              <a:extLst>
                <a:ext uri="{FF2B5EF4-FFF2-40B4-BE49-F238E27FC236}">
                  <a16:creationId xmlns:a16="http://schemas.microsoft.com/office/drawing/2014/main" id="{2B0D61C6-F959-F371-32D0-0290BC4C1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908" y="1943603"/>
              <a:ext cx="2910758" cy="2481706"/>
            </a:xfrm>
            <a:prstGeom prst="round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AD201E8-9968-2A94-05B8-DEE8BB213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1" y="432823"/>
            <a:ext cx="2703742" cy="5823445"/>
          </a:xfrm>
          <a:prstGeom prst="round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D72835-E0BC-4303-5644-85B90FB0C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9999" y="432458"/>
            <a:ext cx="2667758" cy="5836587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189978-7A04-FDB5-DD27-65727B14AD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795" y="452586"/>
            <a:ext cx="2615668" cy="58025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458</Words>
  <Application>Microsoft Office PowerPoint</Application>
  <PresentationFormat>와이드스크린</PresentationFormat>
  <Paragraphs>125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-apple-system</vt:lpstr>
      <vt:lpstr>BM DoHyeon OTF</vt:lpstr>
      <vt:lpstr>나눔스퀘어 ExtraBold</vt:lpstr>
      <vt:lpstr>나눔스퀘어 Light</vt:lpstr>
      <vt:lpstr>맑은 고딕</vt:lpstr>
      <vt:lpstr>Aharoni</vt:lpstr>
      <vt:lpstr>Arial</vt:lpstr>
      <vt:lpstr>DM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김지훈</cp:lastModifiedBy>
  <cp:revision>26</cp:revision>
  <dcterms:created xsi:type="dcterms:W3CDTF">2020-09-07T02:34:06Z</dcterms:created>
  <dcterms:modified xsi:type="dcterms:W3CDTF">2022-11-28T07:06:28Z</dcterms:modified>
</cp:coreProperties>
</file>